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34" r:id="rId1"/>
    <p:sldMasterId id="2147483704" r:id="rId2"/>
  </p:sldMasterIdLst>
  <p:notesMasterIdLst>
    <p:notesMasterId r:id="rId62"/>
  </p:notesMasterIdLst>
  <p:handoutMasterIdLst>
    <p:handoutMasterId r:id="rId63"/>
  </p:handoutMasterIdLst>
  <p:sldIdLst>
    <p:sldId id="359" r:id="rId3"/>
    <p:sldId id="360" r:id="rId4"/>
    <p:sldId id="2147472093" r:id="rId5"/>
    <p:sldId id="2147472095" r:id="rId6"/>
    <p:sldId id="2147472096" r:id="rId7"/>
    <p:sldId id="2147472094" r:id="rId8"/>
    <p:sldId id="2147472112" r:id="rId9"/>
    <p:sldId id="2147472098" r:id="rId10"/>
    <p:sldId id="2147472097" r:id="rId11"/>
    <p:sldId id="839" r:id="rId12"/>
    <p:sldId id="2147472099" r:id="rId13"/>
    <p:sldId id="316" r:id="rId14"/>
    <p:sldId id="256" r:id="rId15"/>
    <p:sldId id="2147472118" r:id="rId16"/>
    <p:sldId id="2147472123" r:id="rId17"/>
    <p:sldId id="2147472124" r:id="rId18"/>
    <p:sldId id="2147472125" r:id="rId19"/>
    <p:sldId id="2147472126" r:id="rId20"/>
    <p:sldId id="2147472127" r:id="rId21"/>
    <p:sldId id="2147472128" r:id="rId22"/>
    <p:sldId id="2147472129" r:id="rId23"/>
    <p:sldId id="2147472101" r:id="rId24"/>
    <p:sldId id="2147472079" r:id="rId25"/>
    <p:sldId id="2147472108" r:id="rId26"/>
    <p:sldId id="2147472102" r:id="rId27"/>
    <p:sldId id="2147472111" r:id="rId28"/>
    <p:sldId id="2147472110" r:id="rId29"/>
    <p:sldId id="2147472109" r:id="rId30"/>
    <p:sldId id="2147472103" r:id="rId31"/>
    <p:sldId id="2147472034" r:id="rId32"/>
    <p:sldId id="2147472036" r:id="rId33"/>
    <p:sldId id="2147472089" r:id="rId34"/>
    <p:sldId id="2147472090" r:id="rId35"/>
    <p:sldId id="2147472092" r:id="rId36"/>
    <p:sldId id="2147472091" r:id="rId37"/>
    <p:sldId id="2147472030" r:id="rId38"/>
    <p:sldId id="2147472086" r:id="rId39"/>
    <p:sldId id="2147472031" r:id="rId40"/>
    <p:sldId id="2147472100" r:id="rId41"/>
    <p:sldId id="2147472074" r:id="rId42"/>
    <p:sldId id="353" r:id="rId43"/>
    <p:sldId id="2147471966" r:id="rId44"/>
    <p:sldId id="2147472072" r:id="rId45"/>
    <p:sldId id="2147472104" r:id="rId46"/>
    <p:sldId id="2147472105" r:id="rId47"/>
    <p:sldId id="2147472106" r:id="rId48"/>
    <p:sldId id="2147472000" r:id="rId49"/>
    <p:sldId id="2147472002" r:id="rId50"/>
    <p:sldId id="2147472113" r:id="rId51"/>
    <p:sldId id="2147472114" r:id="rId52"/>
    <p:sldId id="2147472001" r:id="rId53"/>
    <p:sldId id="2147472115" r:id="rId54"/>
    <p:sldId id="2147472003" r:id="rId55"/>
    <p:sldId id="2147472116" r:id="rId56"/>
    <p:sldId id="2147472004" r:id="rId57"/>
    <p:sldId id="2147472117" r:id="rId58"/>
    <p:sldId id="2147472107" r:id="rId59"/>
    <p:sldId id="283" r:id="rId60"/>
    <p:sldId id="284" r:id="rId61"/>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initials="R" lastIdx="1" clrIdx="0">
    <p:extLst>
      <p:ext uri="{19B8F6BF-5375-455C-9EA6-DF929625EA0E}">
        <p15:presenceInfo xmlns:p15="http://schemas.microsoft.com/office/powerpoint/2012/main" userId="Richa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7"/>
    <a:srgbClr val="1D7967"/>
    <a:srgbClr val="FFB37A"/>
    <a:srgbClr val="006600"/>
    <a:srgbClr val="FEEEA8"/>
    <a:srgbClr val="FCE688"/>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94660"/>
  </p:normalViewPr>
  <p:slideViewPr>
    <p:cSldViewPr snapToGrid="0">
      <p:cViewPr varScale="1">
        <p:scale>
          <a:sx n="78" d="100"/>
          <a:sy n="78" d="100"/>
        </p:scale>
        <p:origin x="370" y="62"/>
      </p:cViewPr>
      <p:guideLst/>
    </p:cSldViewPr>
  </p:slideViewPr>
  <p:notesTextViewPr>
    <p:cViewPr>
      <p:scale>
        <a:sx n="1" d="1"/>
        <a:sy n="1" d="1"/>
      </p:scale>
      <p:origin x="0" y="0"/>
    </p:cViewPr>
  </p:notesTextViewPr>
  <p:sorterViewPr>
    <p:cViewPr>
      <p:scale>
        <a:sx n="100" d="100"/>
        <a:sy n="100" d="100"/>
      </p:scale>
      <p:origin x="0" y="-1151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712" cy="498316"/>
          </a:xfrm>
          <a:prstGeom prst="rect">
            <a:avLst/>
          </a:prstGeom>
        </p:spPr>
        <p:txBody>
          <a:bodyPr vert="horz" lIns="91413" tIns="45706" rIns="91413" bIns="45706" rtlCol="0"/>
          <a:lstStyle>
            <a:lvl1pPr algn="l">
              <a:defRPr sz="1200"/>
            </a:lvl1pPr>
          </a:lstStyle>
          <a:p>
            <a:endParaRPr lang="fr-FR"/>
          </a:p>
        </p:txBody>
      </p:sp>
      <p:sp>
        <p:nvSpPr>
          <p:cNvPr id="3" name="Espace réservé de la date 2"/>
          <p:cNvSpPr>
            <a:spLocks noGrp="1"/>
          </p:cNvSpPr>
          <p:nvPr>
            <p:ph type="dt" sz="quarter" idx="1"/>
          </p:nvPr>
        </p:nvSpPr>
        <p:spPr>
          <a:xfrm>
            <a:off x="3850375" y="0"/>
            <a:ext cx="2945712" cy="498316"/>
          </a:xfrm>
          <a:prstGeom prst="rect">
            <a:avLst/>
          </a:prstGeom>
        </p:spPr>
        <p:txBody>
          <a:bodyPr vert="horz" lIns="91413" tIns="45706" rIns="91413" bIns="45706" rtlCol="0"/>
          <a:lstStyle>
            <a:lvl1pPr algn="r">
              <a:defRPr sz="1200"/>
            </a:lvl1pPr>
          </a:lstStyle>
          <a:p>
            <a:fld id="{9A7EEA93-6ACF-46C3-8F4F-A28104B5AC6D}" type="datetimeFigureOut">
              <a:rPr lang="fr-FR" smtClean="0"/>
              <a:t>13/10/2026</a:t>
            </a:fld>
            <a:endParaRPr lang="fr-FR"/>
          </a:p>
        </p:txBody>
      </p:sp>
      <p:sp>
        <p:nvSpPr>
          <p:cNvPr id="4" name="Espace réservé du pied de page 3"/>
          <p:cNvSpPr>
            <a:spLocks noGrp="1"/>
          </p:cNvSpPr>
          <p:nvPr>
            <p:ph type="ftr" sz="quarter" idx="2"/>
          </p:nvPr>
        </p:nvSpPr>
        <p:spPr>
          <a:xfrm>
            <a:off x="0" y="9428323"/>
            <a:ext cx="2945712" cy="498316"/>
          </a:xfrm>
          <a:prstGeom prst="rect">
            <a:avLst/>
          </a:prstGeom>
        </p:spPr>
        <p:txBody>
          <a:bodyPr vert="horz" lIns="91413" tIns="45706" rIns="91413" bIns="45706"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375" y="9428323"/>
            <a:ext cx="2945712" cy="498316"/>
          </a:xfrm>
          <a:prstGeom prst="rect">
            <a:avLst/>
          </a:prstGeom>
        </p:spPr>
        <p:txBody>
          <a:bodyPr vert="horz" lIns="91413" tIns="45706" rIns="91413" bIns="45706" rtlCol="0" anchor="b"/>
          <a:lstStyle>
            <a:lvl1pPr algn="r">
              <a:defRPr sz="1200"/>
            </a:lvl1pPr>
          </a:lstStyle>
          <a:p>
            <a:fld id="{FAC00E5D-9FE1-444F-9E78-B599AF2139DD}" type="slidenum">
              <a:rPr lang="fr-FR" smtClean="0"/>
              <a:t>‹N°›</a:t>
            </a:fld>
            <a:endParaRPr lang="fr-FR"/>
          </a:p>
        </p:txBody>
      </p:sp>
    </p:spTree>
    <p:extLst>
      <p:ext uri="{BB962C8B-B14F-4D97-AF65-F5344CB8AC3E}">
        <p14:creationId xmlns:p14="http://schemas.microsoft.com/office/powerpoint/2010/main" val="2996467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2" name="PlaceHolder 1"/>
          <p:cNvSpPr>
            <a:spLocks noGrp="1"/>
          </p:cNvSpPr>
          <p:nvPr>
            <p:ph type="body"/>
          </p:nvPr>
        </p:nvSpPr>
        <p:spPr>
          <a:xfrm>
            <a:off x="755823" y="5076896"/>
            <a:ext cx="6046228" cy="4809502"/>
          </a:xfrm>
          <a:prstGeom prst="rect">
            <a:avLst/>
          </a:prstGeom>
        </p:spPr>
        <p:txBody>
          <a:bodyPr lIns="0" tIns="0" rIns="0" bIns="0"/>
          <a:lstStyle/>
          <a:p>
            <a:r>
              <a:rPr lang="fr-FR" sz="2000" spc="-1">
                <a:latin typeface="Arial"/>
              </a:rPr>
              <a:t>Cliquez pour modifier le format des notes</a:t>
            </a:r>
            <a:endParaRPr/>
          </a:p>
        </p:txBody>
      </p:sp>
      <p:sp>
        <p:nvSpPr>
          <p:cNvPr id="173" name="PlaceHolder 2"/>
          <p:cNvSpPr>
            <a:spLocks noGrp="1"/>
          </p:cNvSpPr>
          <p:nvPr>
            <p:ph type="hdr"/>
          </p:nvPr>
        </p:nvSpPr>
        <p:spPr>
          <a:xfrm>
            <a:off x="0" y="0"/>
            <a:ext cx="3279914" cy="534069"/>
          </a:xfrm>
          <a:prstGeom prst="rect">
            <a:avLst/>
          </a:prstGeom>
        </p:spPr>
        <p:txBody>
          <a:bodyPr lIns="0" tIns="0" rIns="0" bIns="0"/>
          <a:lstStyle/>
          <a:p>
            <a:r>
              <a:rPr lang="fr-FR" sz="1400" spc="-1">
                <a:latin typeface="Times New Roman"/>
              </a:rPr>
              <a:t>&lt;en-tête&gt;</a:t>
            </a:r>
            <a:endParaRPr/>
          </a:p>
        </p:txBody>
      </p:sp>
      <p:sp>
        <p:nvSpPr>
          <p:cNvPr id="174" name="PlaceHolder 3"/>
          <p:cNvSpPr>
            <a:spLocks noGrp="1"/>
          </p:cNvSpPr>
          <p:nvPr>
            <p:ph type="dt"/>
          </p:nvPr>
        </p:nvSpPr>
        <p:spPr>
          <a:xfrm>
            <a:off x="4277961" y="0"/>
            <a:ext cx="3279914" cy="534069"/>
          </a:xfrm>
          <a:prstGeom prst="rect">
            <a:avLst/>
          </a:prstGeom>
        </p:spPr>
        <p:txBody>
          <a:bodyPr lIns="0" tIns="0" rIns="0" bIns="0"/>
          <a:lstStyle/>
          <a:p>
            <a:pPr algn="r"/>
            <a:r>
              <a:rPr lang="fr-FR" sz="1400" spc="-1">
                <a:latin typeface="Times New Roman"/>
              </a:rPr>
              <a:t>&lt;date/heure&gt;</a:t>
            </a:r>
            <a:endParaRPr/>
          </a:p>
        </p:txBody>
      </p:sp>
      <p:sp>
        <p:nvSpPr>
          <p:cNvPr id="175" name="PlaceHolder 4"/>
          <p:cNvSpPr>
            <a:spLocks noGrp="1"/>
          </p:cNvSpPr>
          <p:nvPr>
            <p:ph type="ftr"/>
          </p:nvPr>
        </p:nvSpPr>
        <p:spPr>
          <a:xfrm>
            <a:off x="0" y="10154152"/>
            <a:ext cx="3279914" cy="534069"/>
          </a:xfrm>
          <a:prstGeom prst="rect">
            <a:avLst/>
          </a:prstGeom>
        </p:spPr>
        <p:txBody>
          <a:bodyPr lIns="0" tIns="0" rIns="0" bIns="0" anchor="b"/>
          <a:lstStyle/>
          <a:p>
            <a:r>
              <a:rPr lang="fr-FR" sz="1400" spc="-1">
                <a:latin typeface="Times New Roman"/>
              </a:rPr>
              <a:t>&lt;pied de page&gt;</a:t>
            </a:r>
            <a:endParaRPr/>
          </a:p>
        </p:txBody>
      </p:sp>
      <p:sp>
        <p:nvSpPr>
          <p:cNvPr id="176" name="PlaceHolder 5"/>
          <p:cNvSpPr>
            <a:spLocks noGrp="1"/>
          </p:cNvSpPr>
          <p:nvPr>
            <p:ph type="sldNum"/>
          </p:nvPr>
        </p:nvSpPr>
        <p:spPr>
          <a:xfrm>
            <a:off x="4277961" y="10154152"/>
            <a:ext cx="3279914" cy="534069"/>
          </a:xfrm>
          <a:prstGeom prst="rect">
            <a:avLst/>
          </a:prstGeom>
        </p:spPr>
        <p:txBody>
          <a:bodyPr lIns="0" tIns="0" rIns="0" bIns="0" anchor="b"/>
          <a:lstStyle/>
          <a:p>
            <a:pPr algn="r"/>
            <a:fld id="{75667CFF-DB79-4794-8B59-E5A11A537562}" type="slidenum">
              <a:rPr lang="fr-FR" sz="1400" spc="-1">
                <a:latin typeface="Times New Roman"/>
              </a:rPr>
              <a:t>‹N°›</a:t>
            </a:fld>
            <a:endParaRPr/>
          </a:p>
        </p:txBody>
      </p:sp>
    </p:spTree>
    <p:extLst>
      <p:ext uri="{BB962C8B-B14F-4D97-AF65-F5344CB8AC3E}">
        <p14:creationId xmlns:p14="http://schemas.microsoft.com/office/powerpoint/2010/main" val="1223161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PlaceHolder 1"/>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2</a:t>
            </a:fld>
            <a:endParaRPr dirty="0"/>
          </a:p>
        </p:txBody>
      </p:sp>
    </p:spTree>
    <p:extLst>
      <p:ext uri="{BB962C8B-B14F-4D97-AF65-F5344CB8AC3E}">
        <p14:creationId xmlns:p14="http://schemas.microsoft.com/office/powerpoint/2010/main" val="289317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CDF75-07B6-2B82-2BF6-CCAE569EB2A1}"/>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269B40B6-B6F7-E297-F1D2-4F0E1C5C036C}"/>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A0547301-184A-50D2-6325-ED79C0E3D31A}"/>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3</a:t>
            </a:fld>
            <a:endParaRPr dirty="0"/>
          </a:p>
        </p:txBody>
      </p:sp>
    </p:spTree>
    <p:extLst>
      <p:ext uri="{BB962C8B-B14F-4D97-AF65-F5344CB8AC3E}">
        <p14:creationId xmlns:p14="http://schemas.microsoft.com/office/powerpoint/2010/main" val="881554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2D55A-76E3-6037-CFD9-67AE529D9ACD}"/>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0DEB2F5F-F550-C4B6-A7C2-1E9F0CE7F197}"/>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7CEE9249-F01E-250A-0327-251A3793657F}"/>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4</a:t>
            </a:fld>
            <a:endParaRPr dirty="0"/>
          </a:p>
        </p:txBody>
      </p:sp>
    </p:spTree>
    <p:extLst>
      <p:ext uri="{BB962C8B-B14F-4D97-AF65-F5344CB8AC3E}">
        <p14:creationId xmlns:p14="http://schemas.microsoft.com/office/powerpoint/2010/main" val="3801481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86AC7-D3B0-0C07-6F8B-55FED74EB0EB}"/>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17E744B9-17C0-2201-E23A-0F5E23E6AE9F}"/>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6791D595-4AED-FDF5-A9A6-5268B0B82A19}"/>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5</a:t>
            </a:fld>
            <a:endParaRPr dirty="0"/>
          </a:p>
        </p:txBody>
      </p:sp>
    </p:spTree>
    <p:extLst>
      <p:ext uri="{BB962C8B-B14F-4D97-AF65-F5344CB8AC3E}">
        <p14:creationId xmlns:p14="http://schemas.microsoft.com/office/powerpoint/2010/main" val="1952829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F7679-5D17-49EB-F135-F0B3340F653F}"/>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F37125EF-7A23-1764-410D-CBE3381C536D}"/>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BBC734ED-6A28-2113-1B5A-383FD4EABE14}"/>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6</a:t>
            </a:fld>
            <a:endParaRPr dirty="0"/>
          </a:p>
        </p:txBody>
      </p:sp>
    </p:spTree>
    <p:extLst>
      <p:ext uri="{BB962C8B-B14F-4D97-AF65-F5344CB8AC3E}">
        <p14:creationId xmlns:p14="http://schemas.microsoft.com/office/powerpoint/2010/main" val="3509186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436F3-ED1C-8CFE-22DF-AFA7AAD11E2A}"/>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43EA21D2-649C-2AF7-2A70-E47A986347FA}"/>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DB15BCB1-80BF-F1A7-9AB0-9A24B6F88A97}"/>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7</a:t>
            </a:fld>
            <a:endParaRPr dirty="0"/>
          </a:p>
        </p:txBody>
      </p:sp>
    </p:spTree>
    <p:extLst>
      <p:ext uri="{BB962C8B-B14F-4D97-AF65-F5344CB8AC3E}">
        <p14:creationId xmlns:p14="http://schemas.microsoft.com/office/powerpoint/2010/main" val="4135339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E9997-C196-4752-A3D2-5863DFF8721E}"/>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33227AB6-C077-CB4D-C74B-2B04D01F58B0}"/>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D0555360-3470-590B-77A7-5563E34B6560}"/>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8</a:t>
            </a:fld>
            <a:endParaRPr dirty="0"/>
          </a:p>
        </p:txBody>
      </p:sp>
    </p:spTree>
    <p:extLst>
      <p:ext uri="{BB962C8B-B14F-4D97-AF65-F5344CB8AC3E}">
        <p14:creationId xmlns:p14="http://schemas.microsoft.com/office/powerpoint/2010/main" val="776104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74A0-4E55-3F8C-AAC5-3D775C4A373C}"/>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E64FC54D-0E45-4ABE-B470-99DED505FD02}"/>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C768BCC9-32EF-7363-671F-F53E709D5203}"/>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9</a:t>
            </a:fld>
            <a:endParaRPr dirty="0"/>
          </a:p>
        </p:txBody>
      </p:sp>
    </p:spTree>
    <p:extLst>
      <p:ext uri="{BB962C8B-B14F-4D97-AF65-F5344CB8AC3E}">
        <p14:creationId xmlns:p14="http://schemas.microsoft.com/office/powerpoint/2010/main" val="2358112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48691-2BA6-E6D9-8625-1C87D30A9082}"/>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3DB95D86-7F07-4940-17B5-7651E7A130D1}"/>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703405C4-18D6-C323-D4C6-21ABE7158208}"/>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11</a:t>
            </a:fld>
            <a:endParaRPr dirty="0"/>
          </a:p>
        </p:txBody>
      </p:sp>
    </p:spTree>
    <p:extLst>
      <p:ext uri="{BB962C8B-B14F-4D97-AF65-F5344CB8AC3E}">
        <p14:creationId xmlns:p14="http://schemas.microsoft.com/office/powerpoint/2010/main" val="4079482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8D426-5A31-16B3-D629-0EF6071AD516}"/>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95A4CFFA-6EE2-5BFC-A586-DE2DF2373E5D}"/>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55ECDD62-3BD9-1490-0347-27CCD8C43FB7}"/>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22</a:t>
            </a:fld>
            <a:endParaRPr dirty="0"/>
          </a:p>
        </p:txBody>
      </p:sp>
    </p:spTree>
    <p:extLst>
      <p:ext uri="{BB962C8B-B14F-4D97-AF65-F5344CB8AC3E}">
        <p14:creationId xmlns:p14="http://schemas.microsoft.com/office/powerpoint/2010/main" val="2116160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0DAD-1428-474D-1F25-7C4DB4FC0C10}"/>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FDAE180B-5088-03D5-6286-3EC32326A018}"/>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73A00542-86F8-CCF3-0170-E9FB8ECD95F0}"/>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24</a:t>
            </a:fld>
            <a:endParaRPr dirty="0"/>
          </a:p>
        </p:txBody>
      </p:sp>
    </p:spTree>
    <p:extLst>
      <p:ext uri="{BB962C8B-B14F-4D97-AF65-F5344CB8AC3E}">
        <p14:creationId xmlns:p14="http://schemas.microsoft.com/office/powerpoint/2010/main" val="969560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F17EC-D243-39E9-1BD4-D2039EA0DA88}"/>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B6726416-2E23-D2A3-EF24-222C107E6506}"/>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F02AC85C-ED37-868D-F62F-679F0D5D5A07}"/>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29</a:t>
            </a:fld>
            <a:endParaRPr dirty="0"/>
          </a:p>
        </p:txBody>
      </p:sp>
    </p:spTree>
    <p:extLst>
      <p:ext uri="{BB962C8B-B14F-4D97-AF65-F5344CB8AC3E}">
        <p14:creationId xmlns:p14="http://schemas.microsoft.com/office/powerpoint/2010/main" val="2465149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p:nvPr>
        </p:nvSpPr>
        <p:spPr/>
        <p:txBody>
          <a:bodyPr/>
          <a:lstStyle/>
          <a:p>
            <a:pPr algn="r"/>
            <a:fld id="{75667CFF-DB79-4794-8B59-E5A11A537562}" type="slidenum">
              <a:rPr lang="fr-FR" sz="1400" spc="-1" smtClean="0">
                <a:latin typeface="Times New Roman"/>
              </a:rPr>
              <a:t>31</a:t>
            </a:fld>
            <a:endParaRPr lang="fr-FR"/>
          </a:p>
        </p:txBody>
      </p:sp>
    </p:spTree>
    <p:extLst>
      <p:ext uri="{BB962C8B-B14F-4D97-AF65-F5344CB8AC3E}">
        <p14:creationId xmlns:p14="http://schemas.microsoft.com/office/powerpoint/2010/main" val="3681009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F367C-456F-BF11-9DF3-D53C6403F67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3DA2A78-B20F-32C4-15FA-D90DB5D31FA2}"/>
              </a:ext>
            </a:extLst>
          </p:cNvPr>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Espace réservé des notes 2">
            <a:extLst>
              <a:ext uri="{FF2B5EF4-FFF2-40B4-BE49-F238E27FC236}">
                <a16:creationId xmlns:a16="http://schemas.microsoft.com/office/drawing/2014/main" id="{C35A2B8F-B118-2709-D60C-43ECA0DEC73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AD475D2-0AB6-0D42-6CD8-6F1CF3AC04AE}"/>
              </a:ext>
            </a:extLst>
          </p:cNvPr>
          <p:cNvSpPr>
            <a:spLocks noGrp="1"/>
          </p:cNvSpPr>
          <p:nvPr>
            <p:ph type="sldNum"/>
          </p:nvPr>
        </p:nvSpPr>
        <p:spPr/>
        <p:txBody>
          <a:bodyPr/>
          <a:lstStyle/>
          <a:p>
            <a:pPr algn="r"/>
            <a:fld id="{75667CFF-DB79-4794-8B59-E5A11A537562}" type="slidenum">
              <a:rPr lang="fr-FR" sz="1400" spc="-1" smtClean="0">
                <a:latin typeface="Times New Roman"/>
              </a:rPr>
              <a:t>32</a:t>
            </a:fld>
            <a:endParaRPr lang="fr-FR"/>
          </a:p>
        </p:txBody>
      </p:sp>
    </p:spTree>
    <p:extLst>
      <p:ext uri="{BB962C8B-B14F-4D97-AF65-F5344CB8AC3E}">
        <p14:creationId xmlns:p14="http://schemas.microsoft.com/office/powerpoint/2010/main" val="2198390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C329D-4460-6EA0-FE86-5A3C9EBD40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A62CDF-A654-58EB-1F5D-5BAD6BDF02A0}"/>
              </a:ext>
            </a:extLst>
          </p:cNvPr>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Espace réservé des notes 2">
            <a:extLst>
              <a:ext uri="{FF2B5EF4-FFF2-40B4-BE49-F238E27FC236}">
                <a16:creationId xmlns:a16="http://schemas.microsoft.com/office/drawing/2014/main" id="{07FBD319-D990-2F44-A225-10E4C97CC0B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2780098-A7DD-4ADD-DFBF-A8947C9B303F}"/>
              </a:ext>
            </a:extLst>
          </p:cNvPr>
          <p:cNvSpPr>
            <a:spLocks noGrp="1"/>
          </p:cNvSpPr>
          <p:nvPr>
            <p:ph type="sldNum"/>
          </p:nvPr>
        </p:nvSpPr>
        <p:spPr/>
        <p:txBody>
          <a:bodyPr/>
          <a:lstStyle/>
          <a:p>
            <a:pPr algn="r"/>
            <a:fld id="{75667CFF-DB79-4794-8B59-E5A11A537562}" type="slidenum">
              <a:rPr lang="fr-FR" sz="1400" spc="-1" smtClean="0">
                <a:latin typeface="Times New Roman"/>
              </a:rPr>
              <a:t>33</a:t>
            </a:fld>
            <a:endParaRPr lang="fr-FR"/>
          </a:p>
        </p:txBody>
      </p:sp>
    </p:spTree>
    <p:extLst>
      <p:ext uri="{BB962C8B-B14F-4D97-AF65-F5344CB8AC3E}">
        <p14:creationId xmlns:p14="http://schemas.microsoft.com/office/powerpoint/2010/main" val="1243400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83509-8636-B5EE-330D-139171FBA2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E6F6C9-A5C6-0B42-6938-CF33BF9A377A}"/>
              </a:ext>
            </a:extLst>
          </p:cNvPr>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Espace réservé des notes 2">
            <a:extLst>
              <a:ext uri="{FF2B5EF4-FFF2-40B4-BE49-F238E27FC236}">
                <a16:creationId xmlns:a16="http://schemas.microsoft.com/office/drawing/2014/main" id="{FA58431E-F6DC-EF64-9BB8-160CA4D2873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D4FFF34-06B0-00B8-18C2-7E802D6304D5}"/>
              </a:ext>
            </a:extLst>
          </p:cNvPr>
          <p:cNvSpPr>
            <a:spLocks noGrp="1"/>
          </p:cNvSpPr>
          <p:nvPr>
            <p:ph type="sldNum"/>
          </p:nvPr>
        </p:nvSpPr>
        <p:spPr/>
        <p:txBody>
          <a:bodyPr/>
          <a:lstStyle/>
          <a:p>
            <a:pPr algn="r"/>
            <a:fld id="{75667CFF-DB79-4794-8B59-E5A11A537562}" type="slidenum">
              <a:rPr lang="fr-FR" sz="1400" spc="-1" smtClean="0">
                <a:latin typeface="Times New Roman"/>
              </a:rPr>
              <a:t>34</a:t>
            </a:fld>
            <a:endParaRPr lang="fr-FR"/>
          </a:p>
        </p:txBody>
      </p:sp>
    </p:spTree>
    <p:extLst>
      <p:ext uri="{BB962C8B-B14F-4D97-AF65-F5344CB8AC3E}">
        <p14:creationId xmlns:p14="http://schemas.microsoft.com/office/powerpoint/2010/main" val="2246549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17BE6-CE3C-16BF-4EAC-F68E378929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CA6EDC3-77B9-B525-7D94-C40A51078E5C}"/>
              </a:ext>
            </a:extLst>
          </p:cNvPr>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Espace réservé des notes 2">
            <a:extLst>
              <a:ext uri="{FF2B5EF4-FFF2-40B4-BE49-F238E27FC236}">
                <a16:creationId xmlns:a16="http://schemas.microsoft.com/office/drawing/2014/main" id="{C66A3E21-3C05-44F7-94B7-1C555E644CE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F6BF4FC-DC5E-EDC4-406A-ED063D846914}"/>
              </a:ext>
            </a:extLst>
          </p:cNvPr>
          <p:cNvSpPr>
            <a:spLocks noGrp="1"/>
          </p:cNvSpPr>
          <p:nvPr>
            <p:ph type="sldNum"/>
          </p:nvPr>
        </p:nvSpPr>
        <p:spPr/>
        <p:txBody>
          <a:bodyPr/>
          <a:lstStyle/>
          <a:p>
            <a:pPr algn="r"/>
            <a:fld id="{75667CFF-DB79-4794-8B59-E5A11A537562}" type="slidenum">
              <a:rPr lang="fr-FR" sz="1400" spc="-1" smtClean="0">
                <a:latin typeface="Times New Roman"/>
              </a:rPr>
              <a:t>35</a:t>
            </a:fld>
            <a:endParaRPr lang="fr-FR"/>
          </a:p>
        </p:txBody>
      </p:sp>
    </p:spTree>
    <p:extLst>
      <p:ext uri="{BB962C8B-B14F-4D97-AF65-F5344CB8AC3E}">
        <p14:creationId xmlns:p14="http://schemas.microsoft.com/office/powerpoint/2010/main" val="4053508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7A38E-CD03-2B86-2E0D-A95D6EB9F226}"/>
            </a:ext>
          </a:extLst>
        </p:cNvPr>
        <p:cNvGrpSpPr/>
        <p:nvPr/>
      </p:nvGrpSpPr>
      <p:grpSpPr>
        <a:xfrm>
          <a:off x="0" y="0"/>
          <a:ext cx="0" cy="0"/>
          <a:chOff x="0" y="0"/>
          <a:chExt cx="0" cy="0"/>
        </a:xfrm>
      </p:grpSpPr>
      <p:sp>
        <p:nvSpPr>
          <p:cNvPr id="237" name="PlaceHolder 1">
            <a:extLst>
              <a:ext uri="{FF2B5EF4-FFF2-40B4-BE49-F238E27FC236}">
                <a16:creationId xmlns:a16="http://schemas.microsoft.com/office/drawing/2014/main" id="{3584CF55-62DE-E6D5-02A6-86CA548840F7}"/>
              </a:ext>
            </a:extLst>
          </p:cNvPr>
          <p:cNvSpPr>
            <a:spLocks noGrp="1"/>
          </p:cNvSpPr>
          <p:nvPr>
            <p:ph type="body"/>
          </p:nvPr>
        </p:nvSpPr>
        <p:spPr>
          <a:xfrm>
            <a:off x="755823" y="5076896"/>
            <a:ext cx="6045508" cy="4808782"/>
          </a:xfrm>
          <a:prstGeom prst="rect">
            <a:avLst/>
          </a:prstGeom>
        </p:spPr>
        <p:txBody>
          <a:bodyPr lIns="0" tIns="0" rIns="0" bIns="0"/>
          <a:lstStyle/>
          <a:p>
            <a:endParaRPr dirty="0"/>
          </a:p>
        </p:txBody>
      </p:sp>
      <p:sp>
        <p:nvSpPr>
          <p:cNvPr id="238" name="CustomShape 2">
            <a:extLst>
              <a:ext uri="{FF2B5EF4-FFF2-40B4-BE49-F238E27FC236}">
                <a16:creationId xmlns:a16="http://schemas.microsoft.com/office/drawing/2014/main" id="{E806177A-3768-5FB9-6499-6A8010B226B5}"/>
              </a:ext>
            </a:extLst>
          </p:cNvPr>
          <p:cNvSpPr/>
          <p:nvPr/>
        </p:nvSpPr>
        <p:spPr>
          <a:xfrm>
            <a:off x="4277961" y="10154152"/>
            <a:ext cx="3279194" cy="533349"/>
          </a:xfrm>
          <a:prstGeom prst="rect">
            <a:avLst/>
          </a:prstGeom>
          <a:noFill/>
          <a:ln>
            <a:noFill/>
          </a:ln>
        </p:spPr>
        <p:style>
          <a:lnRef idx="0">
            <a:scrgbClr r="0" g="0" b="0"/>
          </a:lnRef>
          <a:fillRef idx="0">
            <a:scrgbClr r="0" g="0" b="0"/>
          </a:fillRef>
          <a:effectRef idx="0">
            <a:scrgbClr r="0" g="0" b="0"/>
          </a:effectRef>
          <a:fontRef idx="minor"/>
        </p:style>
        <p:txBody>
          <a:bodyPr lIns="0" tIns="0" rIns="0" bIns="0" anchor="b"/>
          <a:lstStyle/>
          <a:p>
            <a:pPr algn="r">
              <a:lnSpc>
                <a:spcPct val="100000"/>
              </a:lnSpc>
            </a:pPr>
            <a:fld id="{90558383-DB33-45C3-B3A7-B917431E0AFA}" type="slidenum">
              <a:rPr lang="fr-FR" sz="1400" spc="-1">
                <a:solidFill>
                  <a:srgbClr val="000000"/>
                </a:solidFill>
                <a:uFill>
                  <a:solidFill>
                    <a:srgbClr val="FFFFFF"/>
                  </a:solidFill>
                </a:uFill>
                <a:latin typeface="Times New Roman"/>
              </a:rPr>
              <a:t>39</a:t>
            </a:fld>
            <a:endParaRPr dirty="0"/>
          </a:p>
        </p:txBody>
      </p:sp>
    </p:spTree>
    <p:extLst>
      <p:ext uri="{BB962C8B-B14F-4D97-AF65-F5344CB8AC3E}">
        <p14:creationId xmlns:p14="http://schemas.microsoft.com/office/powerpoint/2010/main" val="3997314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PlaceHolder 1"/>
          <p:cNvSpPr>
            <a:spLocks noGrp="1"/>
          </p:cNvSpPr>
          <p:nvPr>
            <p:ph type="body"/>
          </p:nvPr>
        </p:nvSpPr>
        <p:spPr>
          <a:xfrm>
            <a:off x="905549" y="4715212"/>
            <a:ext cx="4984835" cy="4464732"/>
          </a:xfrm>
          <a:prstGeom prst="rect">
            <a:avLst/>
          </a:prstGeom>
        </p:spPr>
        <p:txBody>
          <a:bodyPr lIns="91772" tIns="46066" rIns="91772" bIns="46066"/>
          <a:lstStyle/>
          <a:p>
            <a:endParaRPr/>
          </a:p>
        </p:txBody>
      </p:sp>
      <p:sp>
        <p:nvSpPr>
          <p:cNvPr id="266" name="CustomShape 2"/>
          <p:cNvSpPr/>
          <p:nvPr/>
        </p:nvSpPr>
        <p:spPr>
          <a:xfrm>
            <a:off x="3851820" y="9430424"/>
            <a:ext cx="2944472" cy="494842"/>
          </a:xfrm>
          <a:prstGeom prst="rect">
            <a:avLst/>
          </a:prstGeom>
          <a:noFill/>
          <a:ln w="9360">
            <a:noFill/>
          </a:ln>
        </p:spPr>
        <p:style>
          <a:lnRef idx="0">
            <a:scrgbClr r="0" g="0" b="0"/>
          </a:lnRef>
          <a:fillRef idx="0">
            <a:scrgbClr r="0" g="0" b="0"/>
          </a:fillRef>
          <a:effectRef idx="0">
            <a:scrgbClr r="0" g="0" b="0"/>
          </a:effectRef>
          <a:fontRef idx="minor"/>
        </p:style>
        <p:txBody>
          <a:bodyPr lIns="91772" tIns="46066" rIns="91772" bIns="46066" anchor="b"/>
          <a:lstStyle/>
          <a:p>
            <a:pPr algn="r">
              <a:lnSpc>
                <a:spcPct val="100000"/>
              </a:lnSpc>
            </a:pPr>
            <a:fld id="{9133C1DC-978F-4DBA-8147-D09E2B0C0322}" type="slidenum">
              <a:rPr lang="fr-FR" sz="1300" spc="-1">
                <a:solidFill>
                  <a:srgbClr val="000000"/>
                </a:solidFill>
                <a:uFill>
                  <a:solidFill>
                    <a:srgbClr val="FFFFFF"/>
                  </a:solidFill>
                </a:uFill>
                <a:latin typeface="Times New Roman"/>
              </a:rPr>
              <a:t>59</a:t>
            </a:fld>
            <a:endParaRPr/>
          </a:p>
        </p:txBody>
      </p:sp>
    </p:spTree>
    <p:extLst>
      <p:ext uri="{BB962C8B-B14F-4D97-AF65-F5344CB8AC3E}">
        <p14:creationId xmlns:p14="http://schemas.microsoft.com/office/powerpoint/2010/main" val="1225023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Espace réservé du numéro de diapositive 5">
            <a:extLst>
              <a:ext uri="{FF2B5EF4-FFF2-40B4-BE49-F238E27FC236}">
                <a16:creationId xmlns:a16="http://schemas.microsoft.com/office/drawing/2014/main" id="{1AA78792-2981-E887-CBF5-FC2B918CD69A}"/>
              </a:ext>
            </a:extLst>
          </p:cNvPr>
          <p:cNvSpPr>
            <a:spLocks noGrp="1"/>
          </p:cNvSpPr>
          <p:nvPr>
            <p:ph type="sldNum" sz="quarter" idx="4"/>
          </p:nvPr>
        </p:nvSpPr>
        <p:spPr>
          <a:xfrm flipH="1">
            <a:off x="-201479" y="6472587"/>
            <a:ext cx="728419" cy="385413"/>
          </a:xfrm>
          <a:prstGeom prst="rect">
            <a:avLst/>
          </a:prstGeom>
        </p:spPr>
        <p:txBody>
          <a:bodyPr vert="horz" lIns="91440" tIns="45720" rIns="91440" bIns="45720" rtlCol="0" anchor="ctr"/>
          <a:lstStyle>
            <a:lvl1pPr algn="r">
              <a:defRPr sz="12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fld id="{7F8A1598-B9A6-4561-AE25-E2968562BCA0}" type="slidenum">
              <a:rPr lang="fr-FR" smtClean="0"/>
              <a:pPr/>
              <a:t>‹N°›</a:t>
            </a:fld>
            <a:endParaRPr lang="fr-FR"/>
          </a:p>
        </p:txBody>
      </p:sp>
      <p:sp>
        <p:nvSpPr>
          <p:cNvPr id="3" name="ZoneTexte 2">
            <a:extLst>
              <a:ext uri="{FF2B5EF4-FFF2-40B4-BE49-F238E27FC236}">
                <a16:creationId xmlns:a16="http://schemas.microsoft.com/office/drawing/2014/main" id="{8AE93A4C-6E5C-86B9-27EF-F519B8186DB9}"/>
              </a:ext>
            </a:extLst>
          </p:cNvPr>
          <p:cNvSpPr txBox="1"/>
          <p:nvPr userDrawn="1"/>
        </p:nvSpPr>
        <p:spPr>
          <a:xfrm>
            <a:off x="4878501" y="6365557"/>
            <a:ext cx="2434998" cy="492443"/>
          </a:xfrm>
          <a:prstGeom prst="rect">
            <a:avLst/>
          </a:prstGeom>
          <a:noFill/>
        </p:spPr>
        <p:txBody>
          <a:bodyPr wrap="square" rtlCol="0">
            <a:spAutoFit/>
          </a:bodyPr>
          <a:lstStyle/>
          <a:p>
            <a:pPr algn="ctr"/>
            <a:r>
              <a:rPr lang="fr-FR" sz="14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COMITÉ SYNDICAL</a:t>
            </a:r>
          </a:p>
          <a:p>
            <a:pPr algn="ctr"/>
            <a:r>
              <a:rPr lang="fr-FR" sz="11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09 DÉCEMBRE 2025</a:t>
            </a:r>
          </a:p>
        </p:txBody>
      </p:sp>
    </p:spTree>
    <p:extLst>
      <p:ext uri="{BB962C8B-B14F-4D97-AF65-F5344CB8AC3E}">
        <p14:creationId xmlns:p14="http://schemas.microsoft.com/office/powerpoint/2010/main" val="493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32D4E61-EA07-AC1A-307E-E59F2872AFE1}"/>
              </a:ext>
            </a:extLst>
          </p:cNvPr>
          <p:cNvSpPr txBox="1"/>
          <p:nvPr userDrawn="1"/>
        </p:nvSpPr>
        <p:spPr>
          <a:xfrm>
            <a:off x="8245792" y="0"/>
            <a:ext cx="3946208" cy="646331"/>
          </a:xfrm>
          <a:prstGeom prst="rect">
            <a:avLst/>
          </a:prstGeom>
          <a:noFill/>
        </p:spPr>
        <p:txBody>
          <a:bodyPr wrap="none" rtlCol="0">
            <a:spAutoFit/>
          </a:bodyPr>
          <a:lstStyle/>
          <a:p>
            <a:pPr algn="r"/>
            <a:r>
              <a:rPr lang="fr-FR" sz="2000" b="1" dirty="0">
                <a:solidFill>
                  <a:srgbClr val="8B4A54"/>
                </a:solidFill>
                <a:latin typeface="Aptos ExtraBold" panose="020B0004020202020204" pitchFamily="34" charset="0"/>
                <a:ea typeface="Calibri" panose="020F0502020204030204" pitchFamily="34" charset="0"/>
                <a:cs typeface="Calibri" panose="020F0502020204030204" pitchFamily="34" charset="0"/>
              </a:rPr>
              <a:t>ÉVALUATION CHARTE 2014-2029</a:t>
            </a:r>
          </a:p>
          <a:p>
            <a:pPr algn="r"/>
            <a:r>
              <a:rPr lang="fr-FR" sz="1600" b="1" dirty="0">
                <a:solidFill>
                  <a:srgbClr val="0A8867"/>
                </a:solidFill>
                <a:latin typeface="Aptos ExtraBold" panose="020B0004020202020204" pitchFamily="34" charset="0"/>
                <a:ea typeface="Calibri" panose="020F0502020204030204" pitchFamily="34" charset="0"/>
                <a:cs typeface="Calibri" panose="020F0502020204030204" pitchFamily="34" charset="0"/>
              </a:rPr>
              <a:t>ÉLÉMENTS DE MÉTHODE</a:t>
            </a:r>
            <a:endParaRPr lang="fr-FR" sz="1600" dirty="0">
              <a:solidFill>
                <a:srgbClr val="0A8867"/>
              </a:solidFill>
              <a:latin typeface="Aptos ExtraBold" panose="020B000402020202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10EF8677-4CD9-1725-7FFB-8DBECBC958E6}"/>
              </a:ext>
            </a:extLst>
          </p:cNvPr>
          <p:cNvSpPr txBox="1"/>
          <p:nvPr userDrawn="1"/>
        </p:nvSpPr>
        <p:spPr>
          <a:xfrm>
            <a:off x="4878501" y="6365557"/>
            <a:ext cx="2434998" cy="492443"/>
          </a:xfrm>
          <a:prstGeom prst="rect">
            <a:avLst/>
          </a:prstGeom>
          <a:noFill/>
        </p:spPr>
        <p:txBody>
          <a:bodyPr wrap="square" rtlCol="0">
            <a:spAutoFit/>
          </a:bodyPr>
          <a:lstStyle/>
          <a:p>
            <a:pPr algn="ctr"/>
            <a:r>
              <a:rPr lang="fr-FR" sz="14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COMITÉ SYNDICAL</a:t>
            </a:r>
          </a:p>
          <a:p>
            <a:pPr algn="ctr"/>
            <a:r>
              <a:rPr lang="fr-FR" sz="11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09 DÉCEMBRE 2025</a:t>
            </a:r>
          </a:p>
        </p:txBody>
      </p:sp>
    </p:spTree>
    <p:extLst>
      <p:ext uri="{BB962C8B-B14F-4D97-AF65-F5344CB8AC3E}">
        <p14:creationId xmlns:p14="http://schemas.microsoft.com/office/powerpoint/2010/main" val="646066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CBCE351A-9C2F-DFAE-F76E-6997700CD456}"/>
              </a:ext>
            </a:extLst>
          </p:cNvPr>
          <p:cNvSpPr txBox="1"/>
          <p:nvPr userDrawn="1"/>
        </p:nvSpPr>
        <p:spPr>
          <a:xfrm>
            <a:off x="4878501" y="6365557"/>
            <a:ext cx="2434998" cy="492443"/>
          </a:xfrm>
          <a:prstGeom prst="rect">
            <a:avLst/>
          </a:prstGeom>
          <a:noFill/>
        </p:spPr>
        <p:txBody>
          <a:bodyPr wrap="square" rtlCol="0">
            <a:spAutoFit/>
          </a:bodyPr>
          <a:lstStyle/>
          <a:p>
            <a:pPr algn="ctr"/>
            <a:r>
              <a:rPr lang="fr-FR" sz="14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COMITÉ SYNDICAL</a:t>
            </a:r>
          </a:p>
          <a:p>
            <a:pPr algn="ctr"/>
            <a:r>
              <a:rPr lang="fr-FR" sz="11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09 DÉCEMBRE 2025</a:t>
            </a:r>
          </a:p>
        </p:txBody>
      </p:sp>
      <p:sp>
        <p:nvSpPr>
          <p:cNvPr id="3" name="ZoneTexte 2">
            <a:extLst>
              <a:ext uri="{FF2B5EF4-FFF2-40B4-BE49-F238E27FC236}">
                <a16:creationId xmlns:a16="http://schemas.microsoft.com/office/drawing/2014/main" id="{04344003-82E7-02BA-E089-1C3337D86F60}"/>
              </a:ext>
            </a:extLst>
          </p:cNvPr>
          <p:cNvSpPr txBox="1"/>
          <p:nvPr userDrawn="1"/>
        </p:nvSpPr>
        <p:spPr>
          <a:xfrm>
            <a:off x="8245792" y="0"/>
            <a:ext cx="3946208" cy="646331"/>
          </a:xfrm>
          <a:prstGeom prst="rect">
            <a:avLst/>
          </a:prstGeom>
          <a:noFill/>
        </p:spPr>
        <p:txBody>
          <a:bodyPr wrap="none" rtlCol="0">
            <a:spAutoFit/>
          </a:bodyPr>
          <a:lstStyle/>
          <a:p>
            <a:pPr algn="r"/>
            <a:r>
              <a:rPr lang="fr-FR" sz="2000" b="1" dirty="0">
                <a:solidFill>
                  <a:srgbClr val="8B4A54"/>
                </a:solidFill>
                <a:latin typeface="Aptos ExtraBold" panose="020B0004020202020204" pitchFamily="34" charset="0"/>
                <a:ea typeface="Calibri" panose="020F0502020204030204" pitchFamily="34" charset="0"/>
                <a:cs typeface="Calibri" panose="020F0502020204030204" pitchFamily="34" charset="0"/>
              </a:rPr>
              <a:t>ÉVALUATION CHARTE 2014-2029</a:t>
            </a:r>
          </a:p>
          <a:p>
            <a:pPr algn="r"/>
            <a:r>
              <a:rPr lang="fr-FR" sz="1600" b="1" dirty="0">
                <a:solidFill>
                  <a:srgbClr val="0A8867"/>
                </a:solidFill>
                <a:latin typeface="Aptos ExtraBold" panose="020B0004020202020204" pitchFamily="34" charset="0"/>
                <a:ea typeface="Calibri" panose="020F0502020204030204" pitchFamily="34" charset="0"/>
                <a:cs typeface="Calibri" panose="020F0502020204030204" pitchFamily="34" charset="0"/>
              </a:rPr>
              <a:t>PRINCIPAUX ENSEIGNEMENTS</a:t>
            </a:r>
            <a:endParaRPr lang="fr-FR" sz="1600" dirty="0">
              <a:solidFill>
                <a:srgbClr val="0A8867"/>
              </a:solidFill>
              <a:latin typeface="Aptos ExtraBold" panose="020B0004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9523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4344003-82E7-02BA-E089-1C3337D86F60}"/>
              </a:ext>
            </a:extLst>
          </p:cNvPr>
          <p:cNvSpPr txBox="1"/>
          <p:nvPr userDrawn="1"/>
        </p:nvSpPr>
        <p:spPr>
          <a:xfrm>
            <a:off x="8831400" y="0"/>
            <a:ext cx="3360600" cy="646331"/>
          </a:xfrm>
          <a:prstGeom prst="rect">
            <a:avLst/>
          </a:prstGeom>
          <a:noFill/>
        </p:spPr>
        <p:txBody>
          <a:bodyPr wrap="none" rtlCol="0">
            <a:spAutoFit/>
          </a:bodyPr>
          <a:lstStyle/>
          <a:p>
            <a:pPr algn="r"/>
            <a:r>
              <a:rPr lang="fr-FR" sz="2000" b="1" dirty="0">
                <a:solidFill>
                  <a:srgbClr val="8B4A54"/>
                </a:solidFill>
                <a:latin typeface="Aptos ExtraBold" panose="020B0004020202020204" pitchFamily="34" charset="0"/>
                <a:ea typeface="Calibri" panose="020F0502020204030204" pitchFamily="34" charset="0"/>
                <a:cs typeface="Calibri" panose="020F0502020204030204" pitchFamily="34" charset="0"/>
              </a:rPr>
              <a:t>PERSPECTIVES</a:t>
            </a:r>
          </a:p>
          <a:p>
            <a:pPr algn="r"/>
            <a:r>
              <a:rPr lang="fr-FR" sz="1600" b="1" dirty="0">
                <a:solidFill>
                  <a:srgbClr val="0A8867"/>
                </a:solidFill>
                <a:latin typeface="Aptos ExtraBold" panose="020B0004020202020204" pitchFamily="34" charset="0"/>
                <a:ea typeface="Calibri" panose="020F0502020204030204" pitchFamily="34" charset="0"/>
                <a:cs typeface="Calibri" panose="020F0502020204030204" pitchFamily="34" charset="0"/>
              </a:rPr>
              <a:t>PREMIÈRES RECOMMANDATIONS</a:t>
            </a:r>
            <a:endParaRPr lang="fr-FR" sz="1600" dirty="0">
              <a:solidFill>
                <a:srgbClr val="0A8867"/>
              </a:solidFill>
              <a:latin typeface="Aptos ExtraBold" panose="020B0004020202020204" pitchFamily="34" charset="0"/>
              <a:ea typeface="Calibri" panose="020F0502020204030204" pitchFamily="34" charset="0"/>
              <a:cs typeface="Calibri" panose="020F0502020204030204" pitchFamily="34" charset="0"/>
            </a:endParaRPr>
          </a:p>
        </p:txBody>
      </p:sp>
      <p:sp>
        <p:nvSpPr>
          <p:cNvPr id="4" name="ZoneTexte 3">
            <a:extLst>
              <a:ext uri="{FF2B5EF4-FFF2-40B4-BE49-F238E27FC236}">
                <a16:creationId xmlns:a16="http://schemas.microsoft.com/office/drawing/2014/main" id="{F13F6F7C-5B6B-2D1F-3BE3-A688C9C6E2A1}"/>
              </a:ext>
            </a:extLst>
          </p:cNvPr>
          <p:cNvSpPr txBox="1"/>
          <p:nvPr userDrawn="1"/>
        </p:nvSpPr>
        <p:spPr>
          <a:xfrm>
            <a:off x="4878501" y="6365557"/>
            <a:ext cx="2434998" cy="492443"/>
          </a:xfrm>
          <a:prstGeom prst="rect">
            <a:avLst/>
          </a:prstGeom>
          <a:noFill/>
        </p:spPr>
        <p:txBody>
          <a:bodyPr wrap="square" rtlCol="0">
            <a:spAutoFit/>
          </a:bodyPr>
          <a:lstStyle/>
          <a:p>
            <a:pPr algn="ctr"/>
            <a:r>
              <a:rPr lang="fr-FR" sz="14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COMITÉ SYNDICAL</a:t>
            </a:r>
          </a:p>
          <a:p>
            <a:pPr algn="ctr"/>
            <a:r>
              <a:rPr lang="fr-FR" sz="1100" b="1" dirty="0">
                <a:solidFill>
                  <a:schemeClr val="bg1"/>
                </a:solidFill>
                <a:latin typeface="Aptos ExtraBold" panose="020B0004020202020204" pitchFamily="34" charset="0"/>
                <a:ea typeface="Calibri Light" panose="020F0302020204030204" pitchFamily="34" charset="0"/>
                <a:cs typeface="Calibri Light" panose="020F0302020204030204" pitchFamily="34" charset="0"/>
              </a:rPr>
              <a:t>09 DÉCEMBRE 2025</a:t>
            </a:r>
          </a:p>
        </p:txBody>
      </p:sp>
    </p:spTree>
    <p:extLst>
      <p:ext uri="{BB962C8B-B14F-4D97-AF65-F5344CB8AC3E}">
        <p14:creationId xmlns:p14="http://schemas.microsoft.com/office/powerpoint/2010/main" val="4093427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3279E7-3FE5-EF3D-B22D-CC6B9BDC51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988783F-526B-1AC6-291A-F0C3BC2CD5C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BF38B6-58C2-EEEF-4ACB-8B5FFB79E128}"/>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DA2DCD21-D2EB-39FA-33CE-A4C5FF2A58B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984CE0-3529-A282-D161-D36D581E9847}"/>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64354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82C4B5-40D0-AC4B-3180-3AB6D00581F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81ADE6B-3127-13E9-A0AD-D7F1CFF2D6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334AE99-875C-661A-605F-DD4767B868C5}"/>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726458C4-BF59-1FEB-F05C-072693B4CD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14DAB8-98EA-164F-5839-DD2722794013}"/>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311533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09007-06E7-D360-0CB5-2B2C70EAE93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D5BD34-4D82-7CBB-40C6-BC48785F1E3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B8D823C-8B0D-3EFF-9E45-4854CE154D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AC1CB10-E894-0CE4-A463-2021FE775D1C}"/>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902B652F-73B6-592A-3673-CA527C4A17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E0C34A-0214-0693-8C52-50DE075729DE}"/>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404481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4C5D3F-5802-D2E1-150F-E5A421E9946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EDE59E-5E19-7FBD-290D-3C83E46F3B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F7D8B18-98E8-0A0F-6B7B-50123813C0A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B75B881-05C7-6163-506F-216C1C84D4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24F6010-4C3A-6E73-8C33-1EA2B1F26FA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838103A-3C00-8EB6-324D-FF563E522F22}"/>
              </a:ext>
            </a:extLst>
          </p:cNvPr>
          <p:cNvSpPr>
            <a:spLocks noGrp="1"/>
          </p:cNvSpPr>
          <p:nvPr>
            <p:ph type="dt" sz="half" idx="10"/>
          </p:nvPr>
        </p:nvSpPr>
        <p:spPr/>
        <p:txBody>
          <a:bodyPr/>
          <a:lstStyle/>
          <a:p>
            <a:endParaRPr lang="fr-FR"/>
          </a:p>
        </p:txBody>
      </p:sp>
      <p:sp>
        <p:nvSpPr>
          <p:cNvPr id="8" name="Espace réservé du pied de page 7">
            <a:extLst>
              <a:ext uri="{FF2B5EF4-FFF2-40B4-BE49-F238E27FC236}">
                <a16:creationId xmlns:a16="http://schemas.microsoft.com/office/drawing/2014/main" id="{B4D2E459-DC46-ABF5-E16C-5F78B14786D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3E5E2A5-27DC-C36E-5FAD-A3D6A1F7E2E5}"/>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1596018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AA9D3-19A5-32E2-AD1D-1111E247D87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87F929D-B1AE-45D8-D170-8D9FEA46A156}"/>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id="{0E83310E-2C01-EB72-75C0-8FBA41DFBA0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7A71B8-41F8-6165-9B51-D0380393B382}"/>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362481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5746B0-B375-63EB-5A89-D910BD3A0E05}"/>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id="{30F723F7-4921-E6B1-03E5-ADFB949871A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629162A-74F0-659C-DCB1-370A16EB8B2D}"/>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142503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A9FBF7-6FB6-D299-2834-C22A59CE6E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2F12529-460D-44C7-848E-4437F87E40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A8CD889-6A64-E670-2515-83DD0A0813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AB89B4-7041-639B-A7BD-A6736B7BB527}"/>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9173463A-C3FC-0DBB-47F8-DE6032BF85D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ADD507-6B77-F3BD-C1E4-E18F4CCD69A5}"/>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950812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7D9F49-F271-59D2-64C6-6126774D4A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CB7BC29-72D0-233F-4119-E75054A49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8194F06C-0B77-9890-16B3-14563C29C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EBC774F-30B0-D885-C3D8-67C60B9E218E}"/>
              </a:ext>
            </a:extLst>
          </p:cNvPr>
          <p:cNvSpPr>
            <a:spLocks noGrp="1"/>
          </p:cNvSpPr>
          <p:nvPr>
            <p:ph type="dt" sz="half" idx="10"/>
          </p:nvPr>
        </p:nvSpPr>
        <p:spPr/>
        <p:txBody>
          <a:bodyPr/>
          <a:lstStyle/>
          <a:p>
            <a:endParaRPr lang="fr-FR"/>
          </a:p>
        </p:txBody>
      </p:sp>
      <p:sp>
        <p:nvSpPr>
          <p:cNvPr id="6" name="Espace réservé du pied de page 5">
            <a:extLst>
              <a:ext uri="{FF2B5EF4-FFF2-40B4-BE49-F238E27FC236}">
                <a16:creationId xmlns:a16="http://schemas.microsoft.com/office/drawing/2014/main" id="{99FE1659-5C32-AEE0-91FC-B006A9C4BD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A4010B6-69B2-F9DF-1B96-5B600DC7A20A}"/>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1610302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841E64-3F58-557B-F9B7-CC5F2C3D54E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D43D466-BEA6-115A-7AF3-1396FDC8B5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593A861-53C8-BAD8-305A-8D7D1023AB69}"/>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50D8813F-F891-0F62-B037-EE6F11C1B9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C129E4-11F4-29D0-88D7-422C5D6840B1}"/>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1623502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F562143-275A-37BC-483A-14C50B557CB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AB4183B-0906-6693-A084-9EE65F1D6F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A0ED1F-F4B0-1C75-AA06-91D5EE6DDB1B}"/>
              </a:ext>
            </a:extLst>
          </p:cNvPr>
          <p:cNvSpPr>
            <a:spLocks noGrp="1"/>
          </p:cNvSpPr>
          <p:nvPr>
            <p:ph type="dt" sz="half" idx="10"/>
          </p:nvPr>
        </p:nvSpPr>
        <p:spPr/>
        <p:txBody>
          <a:bodyPr/>
          <a:lstStyle/>
          <a:p>
            <a:endParaRPr lang="fr-FR"/>
          </a:p>
        </p:txBody>
      </p:sp>
      <p:sp>
        <p:nvSpPr>
          <p:cNvPr id="5" name="Espace réservé du pied de page 4">
            <a:extLst>
              <a:ext uri="{FF2B5EF4-FFF2-40B4-BE49-F238E27FC236}">
                <a16:creationId xmlns:a16="http://schemas.microsoft.com/office/drawing/2014/main" id="{E41EFCD5-7769-EC6E-4E89-054A33A990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888C428-EA39-5003-2EDD-2CB66AB1DC7D}"/>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3626245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783360" y="816480"/>
            <a:ext cx="10799041" cy="1139760"/>
          </a:xfrm>
          <a:prstGeom prst="rect">
            <a:avLst/>
          </a:prstGeom>
        </p:spPr>
        <p:txBody>
          <a:bodyPr/>
          <a:lstStyle/>
          <a:p>
            <a:endParaRPr lang="fr-FR"/>
          </a:p>
        </p:txBody>
      </p:sp>
      <p:sp>
        <p:nvSpPr>
          <p:cNvPr id="59" name="PlaceHolder 2"/>
          <p:cNvSpPr>
            <a:spLocks noGrp="1"/>
          </p:cNvSpPr>
          <p:nvPr>
            <p:ph type="body"/>
          </p:nvPr>
        </p:nvSpPr>
        <p:spPr>
          <a:xfrm>
            <a:off x="609600" y="1604521"/>
            <a:ext cx="5354401" cy="3977280"/>
          </a:xfrm>
          <a:prstGeom prst="rect">
            <a:avLst/>
          </a:prstGeom>
        </p:spPr>
        <p:txBody>
          <a:bodyPr/>
          <a:lstStyle/>
          <a:p>
            <a:endParaRPr lang="fr-FR"/>
          </a:p>
        </p:txBody>
      </p:sp>
      <p:sp>
        <p:nvSpPr>
          <p:cNvPr id="60" name="PlaceHolder 3"/>
          <p:cNvSpPr>
            <a:spLocks noGrp="1"/>
          </p:cNvSpPr>
          <p:nvPr>
            <p:ph type="body"/>
          </p:nvPr>
        </p:nvSpPr>
        <p:spPr>
          <a:xfrm>
            <a:off x="6232321" y="1604521"/>
            <a:ext cx="5354401" cy="3977280"/>
          </a:xfrm>
          <a:prstGeom prst="rect">
            <a:avLst/>
          </a:prstGeom>
        </p:spPr>
        <p:txBody>
          <a:bodyPr/>
          <a:lstStyle/>
          <a:p>
            <a:endParaRPr lang="fr-FR"/>
          </a:p>
        </p:txBody>
      </p:sp>
    </p:spTree>
    <p:extLst>
      <p:ext uri="{BB962C8B-B14F-4D97-AF65-F5344CB8AC3E}">
        <p14:creationId xmlns:p14="http://schemas.microsoft.com/office/powerpoint/2010/main" val="4141020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4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B3A7AC-4C6F-2F67-2D3A-75542E0EC30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A0C2BAE-194B-5F16-299B-BA043E1007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2A11354-4A01-E667-3539-CC8C478190A8}"/>
              </a:ext>
            </a:extLst>
          </p:cNvPr>
          <p:cNvSpPr>
            <a:spLocks noGrp="1"/>
          </p:cNvSpPr>
          <p:nvPr>
            <p:ph type="dt" sz="half" idx="10"/>
          </p:nvPr>
        </p:nvSpPr>
        <p:spPr/>
        <p:txBody>
          <a:bodyPr/>
          <a:lstStyle/>
          <a:p>
            <a:fld id="{09E10CFD-AFA8-472A-BEB7-D224156FDA31}"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70BF552A-BEC5-920B-1FF5-288B668DFE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D18ADD-E9CD-F30D-E39A-395332C4F7E7}"/>
              </a:ext>
            </a:extLst>
          </p:cNvPr>
          <p:cNvSpPr>
            <a:spLocks noGrp="1"/>
          </p:cNvSpPr>
          <p:nvPr>
            <p:ph type="sldNum" sz="quarter" idx="12"/>
          </p:nvPr>
        </p:nvSpPr>
        <p:spPr/>
        <p:txBody>
          <a:bodyPr/>
          <a:lstStyle/>
          <a:p>
            <a:fld id="{42A1327C-14E4-42BD-8545-FEBE63AB08BE}" type="slidenum">
              <a:rPr lang="fr-FR" smtClean="0"/>
              <a:t>‹N°›</a:t>
            </a:fld>
            <a:endParaRPr lang="fr-FR"/>
          </a:p>
        </p:txBody>
      </p:sp>
    </p:spTree>
    <p:extLst>
      <p:ext uri="{BB962C8B-B14F-4D97-AF65-F5344CB8AC3E}">
        <p14:creationId xmlns:p14="http://schemas.microsoft.com/office/powerpoint/2010/main" val="1080399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C23FC5-6136-544F-42D6-15007C693CC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58FA324-2D82-720D-F294-A74179B705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168129C-C30B-CE96-A7DD-23A36BF219E6}"/>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D982CD72-459F-C3C5-02FD-81883E50C3A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D98183-F772-954C-BDD2-D51685660A16}"/>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4256222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3279E7-3FE5-EF3D-B22D-CC6B9BDC51C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988783F-526B-1AC6-291A-F0C3BC2CD5C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BF38B6-58C2-EEEF-4ACB-8B5FFB79E128}"/>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DA2DCD21-D2EB-39FA-33CE-A4C5FF2A58B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984CE0-3529-A282-D161-D36D581E9847}"/>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8172546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82C4B5-40D0-AC4B-3180-3AB6D00581F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81ADE6B-3127-13E9-A0AD-D7F1CFF2D6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334AE99-875C-661A-605F-DD4767B868C5}"/>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726458C4-BF59-1FEB-F05C-072693B4CD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14DAB8-98EA-164F-5839-DD2722794013}"/>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09227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09007-06E7-D360-0CB5-2B2C70EAE93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5D5BD34-4D82-7CBB-40C6-BC48785F1E3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B8D823C-8B0D-3EFF-9E45-4854CE154D0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AC1CB10-E894-0CE4-A463-2021FE775D1C}"/>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6" name="Espace réservé du pied de page 5">
            <a:extLst>
              <a:ext uri="{FF2B5EF4-FFF2-40B4-BE49-F238E27FC236}">
                <a16:creationId xmlns:a16="http://schemas.microsoft.com/office/drawing/2014/main" id="{902B652F-73B6-592A-3673-CA527C4A171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E0C34A-0214-0693-8C52-50DE075729DE}"/>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39563937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4C5D3F-5802-D2E1-150F-E5A421E9946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4EDE59E-5E19-7FBD-290D-3C83E46F3B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F7D8B18-98E8-0A0F-6B7B-50123813C0A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B75B881-05C7-6163-506F-216C1C84D4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24F6010-4C3A-6E73-8C33-1EA2B1F26FA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838103A-3C00-8EB6-324D-FF563E522F22}"/>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8" name="Espace réservé du pied de page 7">
            <a:extLst>
              <a:ext uri="{FF2B5EF4-FFF2-40B4-BE49-F238E27FC236}">
                <a16:creationId xmlns:a16="http://schemas.microsoft.com/office/drawing/2014/main" id="{B4D2E459-DC46-ABF5-E16C-5F78B14786D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3E5E2A5-27DC-C36E-5FAD-A3D6A1F7E2E5}"/>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4293394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AA9D3-19A5-32E2-AD1D-1111E247D87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87F929D-B1AE-45D8-D170-8D9FEA46A156}"/>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4" name="Espace réservé du pied de page 3">
            <a:extLst>
              <a:ext uri="{FF2B5EF4-FFF2-40B4-BE49-F238E27FC236}">
                <a16:creationId xmlns:a16="http://schemas.microsoft.com/office/drawing/2014/main" id="{0E83310E-2C01-EB72-75C0-8FBA41DFBA0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7A71B8-41F8-6165-9B51-D0380393B382}"/>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8916847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5746B0-B375-63EB-5A89-D910BD3A0E05}"/>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3" name="Espace réservé du pied de page 2">
            <a:extLst>
              <a:ext uri="{FF2B5EF4-FFF2-40B4-BE49-F238E27FC236}">
                <a16:creationId xmlns:a16="http://schemas.microsoft.com/office/drawing/2014/main" id="{30F723F7-4921-E6B1-03E5-ADFB949871A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629162A-74F0-659C-DCB1-370A16EB8B2D}"/>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1581687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A9FBF7-6FB6-D299-2834-C22A59CE6E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2F12529-460D-44C7-848E-4437F87E40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A8CD889-6A64-E670-2515-83DD0A0813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AB89B4-7041-639B-A7BD-A6736B7BB527}"/>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6" name="Espace réservé du pied de page 5">
            <a:extLst>
              <a:ext uri="{FF2B5EF4-FFF2-40B4-BE49-F238E27FC236}">
                <a16:creationId xmlns:a16="http://schemas.microsoft.com/office/drawing/2014/main" id="{9173463A-C3FC-0DBB-47F8-DE6032BF85D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0ADD507-6B77-F3BD-C1E4-E18F4CCD69A5}"/>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528384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7D9F49-F271-59D2-64C6-6126774D4A1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CB7BC29-72D0-233F-4119-E75054A49E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8194F06C-0B77-9890-16B3-14563C29C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EBC774F-30B0-D885-C3D8-67C60B9E218E}"/>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6" name="Espace réservé du pied de page 5">
            <a:extLst>
              <a:ext uri="{FF2B5EF4-FFF2-40B4-BE49-F238E27FC236}">
                <a16:creationId xmlns:a16="http://schemas.microsoft.com/office/drawing/2014/main" id="{99FE1659-5C32-AEE0-91FC-B006A9C4BD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A4010B6-69B2-F9DF-1B96-5B600DC7A20A}"/>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2271372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841E64-3F58-557B-F9B7-CC5F2C3D54E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D43D466-BEA6-115A-7AF3-1396FDC8B5F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593A861-53C8-BAD8-305A-8D7D1023AB69}"/>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50D8813F-F891-0F62-B037-EE6F11C1B9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7C129E4-11F4-29D0-88D7-422C5D6840B1}"/>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42548233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F562143-275A-37BC-483A-14C50B557CB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AB4183B-0906-6693-A084-9EE65F1D6F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5A0ED1F-F4B0-1C75-AA06-91D5EE6DDB1B}"/>
              </a:ext>
            </a:extLst>
          </p:cNvPr>
          <p:cNvSpPr>
            <a:spLocks noGrp="1"/>
          </p:cNvSpPr>
          <p:nvPr>
            <p:ph type="dt" sz="half" idx="10"/>
          </p:nvPr>
        </p:nvSpPr>
        <p:spPr/>
        <p:txBody>
          <a:body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E41EFCD5-7769-EC6E-4E89-054A33A990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888C428-EA39-5003-2EDD-2CB66AB1DC7D}"/>
              </a:ext>
            </a:extLst>
          </p:cNvPr>
          <p:cNvSpPr>
            <a:spLocks noGrp="1"/>
          </p:cNvSpPr>
          <p:nvPr>
            <p:ph type="sldNum" sz="quarter" idx="12"/>
          </p:nvPr>
        </p:nvSpPr>
        <p:spPr/>
        <p:txBody>
          <a:bodyPr/>
          <a:lstStyle/>
          <a:p>
            <a:fld id="{7F8A1598-B9A6-4561-AE25-E2968562BCA0}" type="slidenum">
              <a:rPr lang="fr-FR" smtClean="0"/>
              <a:t>‹N°›</a:t>
            </a:fld>
            <a:endParaRPr lang="fr-FR"/>
          </a:p>
        </p:txBody>
      </p:sp>
    </p:spTree>
    <p:extLst>
      <p:ext uri="{BB962C8B-B14F-4D97-AF65-F5344CB8AC3E}">
        <p14:creationId xmlns:p14="http://schemas.microsoft.com/office/powerpoint/2010/main" val="957382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9626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1_Diapositive de titre">
    <p:spTree>
      <p:nvGrpSpPr>
        <p:cNvPr id="1" name=""/>
        <p:cNvGrpSpPr/>
        <p:nvPr/>
      </p:nvGrpSpPr>
      <p:grpSpPr>
        <a:xfrm>
          <a:off x="0" y="0"/>
          <a:ext cx="0" cy="0"/>
          <a:chOff x="0" y="0"/>
          <a:chExt cx="0" cy="0"/>
        </a:xfrm>
      </p:grpSpPr>
      <p:sp>
        <p:nvSpPr>
          <p:cNvPr id="87" name="PlaceHolder 1"/>
          <p:cNvSpPr>
            <a:spLocks noGrp="1"/>
          </p:cNvSpPr>
          <p:nvPr>
            <p:ph type="title"/>
          </p:nvPr>
        </p:nvSpPr>
        <p:spPr>
          <a:xfrm>
            <a:off x="783360" y="816480"/>
            <a:ext cx="10798560" cy="1139400"/>
          </a:xfrm>
          <a:prstGeom prst="rect">
            <a:avLst/>
          </a:prstGeom>
        </p:spPr>
        <p:txBody>
          <a:bodyPr lIns="0" tIns="0" rIns="0" bIns="0" anchor="ctr"/>
          <a:lstStyle/>
          <a:p>
            <a:r>
              <a:rPr lang="fr-FR"/>
              <a:t>Modifiez le style du titre</a:t>
            </a:r>
            <a:endParaRPr/>
          </a:p>
        </p:txBody>
      </p:sp>
      <p:sp>
        <p:nvSpPr>
          <p:cNvPr id="88" name="PlaceHolder 2"/>
          <p:cNvSpPr>
            <a:spLocks noGrp="1"/>
          </p:cNvSpPr>
          <p:nvPr>
            <p:ph type="subTitle"/>
          </p:nvPr>
        </p:nvSpPr>
        <p:spPr>
          <a:xfrm>
            <a:off x="609600" y="1604520"/>
            <a:ext cx="10971840" cy="3976920"/>
          </a:xfrm>
          <a:prstGeom prst="rect">
            <a:avLst/>
          </a:prstGeom>
        </p:spPr>
        <p:txBody>
          <a:bodyPr lIns="0" tIns="0" rIns="0" bIns="0" anchor="ctr"/>
          <a:lstStyle/>
          <a:p>
            <a:pPr algn="ctr"/>
            <a:r>
              <a:rPr lang="fr-FR"/>
              <a:t>Modifiez le style des sous-titres du masque</a:t>
            </a:r>
            <a:endParaRPr/>
          </a:p>
        </p:txBody>
      </p:sp>
    </p:spTree>
    <p:extLst>
      <p:ext uri="{BB962C8B-B14F-4D97-AF65-F5344CB8AC3E}">
        <p14:creationId xmlns:p14="http://schemas.microsoft.com/office/powerpoint/2010/main" val="3983989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783360" y="816480"/>
            <a:ext cx="10798560" cy="1139400"/>
          </a:xfrm>
          <a:prstGeom prst="rect">
            <a:avLst/>
          </a:prstGeom>
        </p:spPr>
        <p:txBody>
          <a:bodyPr lIns="0" tIns="0" rIns="0" bIns="0" anchor="ctr"/>
          <a:lstStyle/>
          <a:p>
            <a:r>
              <a:rPr lang="fr-FR"/>
              <a:t>Modifiez le style du titre</a:t>
            </a:r>
            <a:endParaRPr/>
          </a:p>
        </p:txBody>
      </p:sp>
      <p:sp>
        <p:nvSpPr>
          <p:cNvPr id="9" name="PlaceHolder 2"/>
          <p:cNvSpPr>
            <a:spLocks noGrp="1"/>
          </p:cNvSpPr>
          <p:nvPr>
            <p:ph type="body"/>
          </p:nvPr>
        </p:nvSpPr>
        <p:spPr>
          <a:xfrm>
            <a:off x="609600" y="1604520"/>
            <a:ext cx="10971840" cy="3976920"/>
          </a:xfrm>
          <a:prstGeom prst="rect">
            <a:avLst/>
          </a:prstGeom>
        </p:spPr>
        <p:txBody>
          <a:bodyPr lIns="0" tIns="0" rIns="0" bIns="0"/>
          <a:lstStyle/>
          <a:p>
            <a:pPr lvl="0"/>
            <a:r>
              <a:rPr lang="fr-FR"/>
              <a:t>Cliquez pour modifier les styles du texte du masque</a:t>
            </a:r>
          </a:p>
        </p:txBody>
      </p:sp>
    </p:spTree>
    <p:extLst>
      <p:ext uri="{BB962C8B-B14F-4D97-AF65-F5344CB8AC3E}">
        <p14:creationId xmlns:p14="http://schemas.microsoft.com/office/powerpoint/2010/main" val="84111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5F3629-2095-E41A-3EDB-90A92B542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6784680-33D8-BEE2-950E-4CDD5B455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052478-1F4B-186E-DBDF-61D156A1A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fr-FR"/>
          </a:p>
        </p:txBody>
      </p:sp>
      <p:sp>
        <p:nvSpPr>
          <p:cNvPr id="5" name="Espace réservé du pied de page 4">
            <a:extLst>
              <a:ext uri="{FF2B5EF4-FFF2-40B4-BE49-F238E27FC236}">
                <a16:creationId xmlns:a16="http://schemas.microsoft.com/office/drawing/2014/main" id="{96F16DF1-4857-67C3-5A18-1A8CF9E7D1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C67ABB-8A8C-77DB-B706-92F2052905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8A1598-B9A6-4561-AE25-E2968562BCA0}" type="slidenum">
              <a:rPr lang="fr-FR" smtClean="0"/>
              <a:t>‹N°›</a:t>
            </a:fld>
            <a:endParaRPr lang="fr-FR"/>
          </a:p>
        </p:txBody>
      </p:sp>
    </p:spTree>
    <p:extLst>
      <p:ext uri="{BB962C8B-B14F-4D97-AF65-F5344CB8AC3E}">
        <p14:creationId xmlns:p14="http://schemas.microsoft.com/office/powerpoint/2010/main" val="362924339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D5F3629-2095-E41A-3EDB-90A92B5424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6784680-33D8-BEE2-950E-4CDD5B455E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C8052478-1F4B-186E-DBDF-61D156A1A4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ECB8EA-F49F-40E6-B5B7-93BB2DE70FF8}" type="datetimeFigureOut">
              <a:rPr lang="fr-FR" smtClean="0"/>
              <a:t>13/10/2026</a:t>
            </a:fld>
            <a:endParaRPr lang="fr-FR"/>
          </a:p>
        </p:txBody>
      </p:sp>
      <p:sp>
        <p:nvSpPr>
          <p:cNvPr id="5" name="Espace réservé du pied de page 4">
            <a:extLst>
              <a:ext uri="{FF2B5EF4-FFF2-40B4-BE49-F238E27FC236}">
                <a16:creationId xmlns:a16="http://schemas.microsoft.com/office/drawing/2014/main" id="{96F16DF1-4857-67C3-5A18-1A8CF9E7D1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1C67ABB-8A8C-77DB-B706-92F2052905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8A1598-B9A6-4561-AE25-E2968562BCA0}" type="slidenum">
              <a:rPr lang="fr-FR" smtClean="0"/>
              <a:t>‹N°›</a:t>
            </a:fld>
            <a:endParaRPr lang="fr-FR"/>
          </a:p>
        </p:txBody>
      </p:sp>
    </p:spTree>
    <p:extLst>
      <p:ext uri="{BB962C8B-B14F-4D97-AF65-F5344CB8AC3E}">
        <p14:creationId xmlns:p14="http://schemas.microsoft.com/office/powerpoint/2010/main" val="40562754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43.jpe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2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7.xml"/><Relationship Id="rId5" Type="http://schemas.openxmlformats.org/officeDocument/2006/relationships/image" Target="../media/image59.jpg"/><Relationship Id="rId4" Type="http://schemas.openxmlformats.org/officeDocument/2006/relationships/image" Target="../media/image58.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62.png"/><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jpe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7" Type="http://schemas.microsoft.com/office/2007/relationships/hdphoto" Target="../media/hdphoto2.wdp"/><Relationship Id="rId2" Type="http://schemas.openxmlformats.org/officeDocument/2006/relationships/image" Target="../media/image68.jpg"/><Relationship Id="rId1" Type="http://schemas.openxmlformats.org/officeDocument/2006/relationships/slideLayout" Target="../slideLayouts/slideLayout5.xml"/><Relationship Id="rId6" Type="http://schemas.openxmlformats.org/officeDocument/2006/relationships/image" Target="../media/image71.png"/><Relationship Id="rId5" Type="http://schemas.openxmlformats.org/officeDocument/2006/relationships/image" Target="../media/image70.jpg"/><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hyperlink" Target="mailto:revision@parc-monts-ardeche.fr"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2.png"/><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75.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78.png"/><Relationship Id="rId1" Type="http://schemas.openxmlformats.org/officeDocument/2006/relationships/slideLayout" Target="../slideLayouts/slideLayout5.xml"/><Relationship Id="rId6" Type="http://schemas.openxmlformats.org/officeDocument/2006/relationships/image" Target="../media/image80.png"/><Relationship Id="rId5" Type="http://schemas.microsoft.com/office/2007/relationships/hdphoto" Target="../media/hdphoto5.wdp"/><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82.png"/><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 Id="rId4" Type="http://schemas.microsoft.com/office/2007/relationships/hdphoto" Target="../media/hdphoto10.wdp"/></Relationships>
</file>

<file path=ppt/slides/_rels/slide5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sv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72.png"/><Relationship Id="rId1" Type="http://schemas.openxmlformats.org/officeDocument/2006/relationships/slideLayout" Target="../slideLayouts/slideLayout5.xml"/><Relationship Id="rId5" Type="http://schemas.openxmlformats.org/officeDocument/2006/relationships/image" Target="../media/image94.svg"/><Relationship Id="rId4" Type="http://schemas.openxmlformats.org/officeDocument/2006/relationships/image" Target="../media/image93.svg"/></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7A294E5-9926-0B61-1B64-E183EC615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6302" y="-1235412"/>
            <a:ext cx="12208302" cy="9156226"/>
          </a:xfrm>
          <a:prstGeom prst="rect">
            <a:avLst/>
          </a:prstGeom>
        </p:spPr>
      </p:pic>
      <p:sp>
        <p:nvSpPr>
          <p:cNvPr id="182" name="Slide Number Placeholder 3">
            <a:extLst>
              <a:ext uri="{FF2B5EF4-FFF2-40B4-BE49-F238E27FC236}">
                <a16:creationId xmlns:a16="http://schemas.microsoft.com/office/drawing/2014/main" id="{83304A8C-C21D-8B90-E489-12A74F6A17A4}"/>
              </a:ext>
            </a:extLst>
          </p:cNvPr>
          <p:cNvSpPr>
            <a:spLocks noGrp="1"/>
          </p:cNvSpPr>
          <p:nvPr>
            <p:ph type="sldNum" sz="quarter" idx="12"/>
          </p:nvPr>
        </p:nvSpPr>
        <p:spPr>
          <a:xfrm>
            <a:off x="8610600" y="6356350"/>
            <a:ext cx="2743200" cy="365125"/>
          </a:xfrm>
        </p:spPr>
        <p:txBody>
          <a:bodyPr/>
          <a:lstStyle/>
          <a:p>
            <a:pPr>
              <a:spcAft>
                <a:spcPts val="600"/>
              </a:spcAft>
            </a:pPr>
            <a:fld id="{7F8A1598-B9A6-4561-AE25-E2968562BCA0}" type="slidenum">
              <a:rPr lang="fr-FR" smtClean="0"/>
              <a:pPr>
                <a:spcAft>
                  <a:spcPts val="600"/>
                </a:spcAft>
              </a:pPr>
              <a:t>1</a:t>
            </a:fld>
            <a:endParaRPr lang="fr-FR"/>
          </a:p>
        </p:txBody>
      </p:sp>
      <p:sp>
        <p:nvSpPr>
          <p:cNvPr id="8" name="Rectangle 7">
            <a:extLst>
              <a:ext uri="{FF2B5EF4-FFF2-40B4-BE49-F238E27FC236}">
                <a16:creationId xmlns:a16="http://schemas.microsoft.com/office/drawing/2014/main" id="{DB318CDA-02F8-6025-7769-3154C527F039}"/>
              </a:ext>
            </a:extLst>
          </p:cNvPr>
          <p:cNvSpPr/>
          <p:nvPr/>
        </p:nvSpPr>
        <p:spPr>
          <a:xfrm>
            <a:off x="7707635" y="-1405467"/>
            <a:ext cx="5147733" cy="9922933"/>
          </a:xfrm>
          <a:prstGeom prst="rect">
            <a:avLst/>
          </a:prstGeom>
          <a:solidFill>
            <a:schemeClr val="accent3">
              <a:alpha val="41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FR" dirty="0"/>
          </a:p>
        </p:txBody>
      </p:sp>
      <p:sp>
        <p:nvSpPr>
          <p:cNvPr id="177" name="CustomShape 1"/>
          <p:cNvSpPr/>
          <p:nvPr/>
        </p:nvSpPr>
        <p:spPr>
          <a:xfrm>
            <a:off x="8266436" y="5024284"/>
            <a:ext cx="4309022" cy="1188422"/>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chor="ctr">
            <a:noAutofit/>
          </a:bodyPr>
          <a:lstStyle/>
          <a:p>
            <a:pPr>
              <a:lnSpc>
                <a:spcPct val="90000"/>
              </a:lnSpc>
              <a:spcBef>
                <a:spcPct val="0"/>
              </a:spcBef>
              <a:spcAft>
                <a:spcPts val="600"/>
              </a:spcAft>
            </a:pPr>
            <a:r>
              <a:rPr lang="fr-FR" sz="4000" b="1" kern="1200" spc="-1" dirty="0">
                <a:solidFill>
                  <a:schemeClr val="bg1"/>
                </a:solidFill>
                <a:uFill>
                  <a:solidFill>
                    <a:srgbClr val="FFFFFF"/>
                  </a:solidFill>
                </a:uFill>
                <a:latin typeface="Amatic" panose="02000803000000000000" pitchFamily="2" charset="0"/>
                <a:ea typeface="+mj-ea"/>
                <a:cs typeface="+mj-cs"/>
              </a:rPr>
              <a:t>COMITE SYNDICAL</a:t>
            </a:r>
            <a:endParaRPr lang="fr-FR" sz="4000" b="1" kern="1200" dirty="0">
              <a:solidFill>
                <a:schemeClr val="bg1"/>
              </a:solidFill>
              <a:latin typeface="Amatic" panose="02000803000000000000" pitchFamily="2" charset="0"/>
              <a:ea typeface="+mj-ea"/>
              <a:cs typeface="+mj-cs"/>
            </a:endParaRPr>
          </a:p>
          <a:p>
            <a:pPr>
              <a:lnSpc>
                <a:spcPct val="90000"/>
              </a:lnSpc>
              <a:spcBef>
                <a:spcPct val="0"/>
              </a:spcBef>
              <a:spcAft>
                <a:spcPts val="600"/>
              </a:spcAft>
            </a:pPr>
            <a:r>
              <a:rPr lang="fr-FR" sz="4000" b="1" kern="1200" spc="-1" dirty="0">
                <a:solidFill>
                  <a:schemeClr val="bg1"/>
                </a:solidFill>
                <a:uFill>
                  <a:solidFill>
                    <a:srgbClr val="FFFFFF"/>
                  </a:solidFill>
                </a:uFill>
                <a:latin typeface="Amatic" panose="02000803000000000000" pitchFamily="2" charset="0"/>
                <a:ea typeface="+mj-ea"/>
                <a:cs typeface="+mj-cs"/>
              </a:rPr>
              <a:t>13 OCTOBRE 2026</a:t>
            </a:r>
            <a:endParaRPr lang="fr-FR" sz="4000" b="1" kern="1200" dirty="0">
              <a:solidFill>
                <a:schemeClr val="bg1"/>
              </a:solidFill>
              <a:latin typeface="Amatic" panose="02000803000000000000" pitchFamily="2" charset="0"/>
              <a:ea typeface="+mj-ea"/>
              <a:cs typeface="+mj-cs"/>
            </a:endParaRPr>
          </a:p>
        </p:txBody>
      </p:sp>
      <p:pic>
        <p:nvPicPr>
          <p:cNvPr id="5" name="Image 4">
            <a:extLst>
              <a:ext uri="{FF2B5EF4-FFF2-40B4-BE49-F238E27FC236}">
                <a16:creationId xmlns:a16="http://schemas.microsoft.com/office/drawing/2014/main" id="{746F1B28-93D3-69FB-2287-846C9417A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483" y="2243665"/>
            <a:ext cx="1626181" cy="2192867"/>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CustomShape 1"/>
          <p:cNvSpPr/>
          <p:nvPr/>
        </p:nvSpPr>
        <p:spPr>
          <a:xfrm>
            <a:off x="1711568" y="909402"/>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Retour en images</a:t>
            </a:r>
          </a:p>
          <a:p>
            <a:pPr marL="285750" lvl="0" indent="-285750">
              <a:buFont typeface="Arial" panose="020B0604020202020204" pitchFamily="34" charset="0"/>
              <a:buChar char="•"/>
            </a:pPr>
            <a:endParaRPr lang="fr-FR" sz="2000" b="1" dirty="0"/>
          </a:p>
          <a:p>
            <a:pPr marL="285750" lvl="0" indent="-285750">
              <a:buFont typeface="Arial" panose="020B0604020202020204" pitchFamily="34" charset="0"/>
              <a:buChar char="•"/>
            </a:pPr>
            <a:r>
              <a:rPr lang="fr-FR" sz="2000" b="1" dirty="0"/>
              <a:t>Les délégations aux vice-présidences </a:t>
            </a:r>
          </a:p>
          <a:p>
            <a:pPr lvl="1"/>
            <a:endParaRPr lang="fr-FR" sz="1600" dirty="0"/>
          </a:p>
          <a:p>
            <a:pPr marL="285750" lvl="0" indent="-285750">
              <a:buFont typeface="Arial" panose="020B0604020202020204" pitchFamily="34" charset="0"/>
              <a:buChar char="•"/>
            </a:pPr>
            <a:r>
              <a:rPr lang="fr-FR" sz="2000" b="1" dirty="0"/>
              <a:t>Décisions :</a:t>
            </a:r>
            <a:endParaRPr lang="fr-FR" sz="4000" b="1" dirty="0"/>
          </a:p>
          <a:p>
            <a:pPr marL="742950" lvl="1" indent="-285750">
              <a:buFont typeface="Arial" panose="020B0604020202020204" pitchFamily="34" charset="0"/>
              <a:buChar char="•"/>
            </a:pPr>
            <a:r>
              <a:rPr lang="fr-FR" b="1" dirty="0"/>
              <a:t>Partenariat</a:t>
            </a:r>
          </a:p>
          <a:p>
            <a:pPr marL="742950" lvl="1" indent="-285750">
              <a:buFont typeface="Aptos" panose="020B0004020202020204" pitchFamily="34" charset="0"/>
              <a:buChar char="-"/>
            </a:pPr>
            <a:r>
              <a:rPr lang="fr-FR" sz="1600" dirty="0"/>
              <a:t>Désignation des représentants dans les structures partenaires et CAO:</a:t>
            </a:r>
          </a:p>
          <a:p>
            <a:pPr marL="742950" lvl="1" indent="-285750">
              <a:buFont typeface="Aptos" panose="020B0004020202020204" pitchFamily="34" charset="0"/>
              <a:buChar char="-"/>
            </a:pPr>
            <a:r>
              <a:rPr lang="fr-FR" sz="1600" dirty="0"/>
              <a:t>Renouvellement des ateliers et commissions </a:t>
            </a:r>
          </a:p>
          <a:p>
            <a:pPr marL="742950" lvl="1" indent="-285750">
              <a:buFont typeface="Arial" panose="020B0604020202020204" pitchFamily="34" charset="0"/>
              <a:buChar char="•"/>
            </a:pPr>
            <a:r>
              <a:rPr lang="fr-FR" b="1" dirty="0"/>
              <a:t>Programme d’actions : </a:t>
            </a:r>
          </a:p>
          <a:p>
            <a:pPr marL="742950" lvl="1" indent="-285750">
              <a:buFont typeface="Aptos" panose="020B0004020202020204" pitchFamily="34" charset="0"/>
              <a:buChar char="-"/>
            </a:pPr>
            <a:r>
              <a:rPr lang="fr-FR" dirty="0"/>
              <a:t>Création d’un verger conservatoire de châtaigniers à Jaujac, phase 3</a:t>
            </a:r>
          </a:p>
          <a:p>
            <a:pPr lvl="1"/>
            <a:endParaRPr lang="fr-FR" dirty="0"/>
          </a:p>
          <a:p>
            <a:pPr marL="285750" indent="-285750">
              <a:buFont typeface="Arial" panose="020B0604020202020204" pitchFamily="34" charset="0"/>
              <a:buChar char="•"/>
            </a:pPr>
            <a:r>
              <a:rPr lang="fr-FR" sz="2000" b="1" dirty="0"/>
              <a:t>Construction de la 3ieme Charte 2029-2044</a:t>
            </a:r>
          </a:p>
          <a:p>
            <a:endParaRPr lang="fr-FR" sz="2000" b="1" dirty="0"/>
          </a:p>
          <a:p>
            <a:pPr marL="285750" lvl="0" indent="-285750">
              <a:buFont typeface="Arial" panose="020B0604020202020204" pitchFamily="34" charset="0"/>
              <a:buChar char="•"/>
            </a:pPr>
            <a:r>
              <a:rPr lang="fr-FR" sz="2000" b="1" dirty="0"/>
              <a:t>Dates et points divers</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sp>
        <p:nvSpPr>
          <p:cNvPr id="2" name="CustomShape 1">
            <a:extLst>
              <a:ext uri="{FF2B5EF4-FFF2-40B4-BE49-F238E27FC236}">
                <a16:creationId xmlns:a16="http://schemas.microsoft.com/office/drawing/2014/main" id="{E4209DC8-D197-DF04-04A2-A2C0EBC4941C}"/>
              </a:ext>
            </a:extLst>
          </p:cNvPr>
          <p:cNvSpPr/>
          <p:nvPr/>
        </p:nvSpPr>
        <p:spPr>
          <a:xfrm>
            <a:off x="1216787" y="261762"/>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Ordre du jour</a:t>
            </a:r>
            <a:endParaRPr sz="4400" b="1" spc="-1" dirty="0">
              <a:solidFill>
                <a:srgbClr val="006600"/>
              </a:solidFill>
              <a:uFill>
                <a:solidFill>
                  <a:srgbClr val="FFFFFF"/>
                </a:solidFill>
              </a:uFill>
              <a:latin typeface="Calibri"/>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806B3-35E2-F8F8-63F6-A4B04F9DE90D}"/>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5F730044-C398-6CB1-26F3-EBA45A1D4982}"/>
              </a:ext>
            </a:extLst>
          </p:cNvPr>
          <p:cNvSpPr/>
          <p:nvPr/>
        </p:nvSpPr>
        <p:spPr>
          <a:xfrm>
            <a:off x="4957688" y="1192035"/>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r>
              <a:rPr lang="fr-FR" sz="2800" b="1" dirty="0">
                <a:latin typeface="Calibri" panose="020F0502020204030204" pitchFamily="34" charset="0"/>
                <a:ea typeface="Times New Roman" panose="02020603050405020304" pitchFamily="18" charset="0"/>
              </a:rPr>
              <a:t> </a:t>
            </a:r>
            <a:endParaRPr sz="2800" b="1" dirty="0"/>
          </a:p>
        </p:txBody>
      </p:sp>
      <p:sp>
        <p:nvSpPr>
          <p:cNvPr id="3" name="Sous-titre 2">
            <a:extLst>
              <a:ext uri="{FF2B5EF4-FFF2-40B4-BE49-F238E27FC236}">
                <a16:creationId xmlns:a16="http://schemas.microsoft.com/office/drawing/2014/main" id="{B7AA3046-75E5-B30D-FA05-BAF2AD46DD61}"/>
              </a:ext>
            </a:extLst>
          </p:cNvPr>
          <p:cNvSpPr txBox="1">
            <a:spLocks/>
          </p:cNvSpPr>
          <p:nvPr/>
        </p:nvSpPr>
        <p:spPr>
          <a:xfrm>
            <a:off x="660687" y="3012321"/>
            <a:ext cx="7078134" cy="1139825"/>
          </a:xfrm>
          <a:prstGeom prst="rect">
            <a:avLst/>
          </a:prstGeom>
        </p:spPr>
        <p:txBody>
          <a:bodyPr lIns="0" tIns="0" rIns="0" bIns="0" anchor="ctr"/>
          <a:lstStyle/>
          <a:p>
            <a:pPr lvl="1" algn="r">
              <a:tabLst>
                <a:tab pos="914400" algn="l"/>
              </a:tabLst>
            </a:pPr>
            <a:r>
              <a:rPr lang="fr-FR" sz="4000" b="1" kern="0" dirty="0">
                <a:solidFill>
                  <a:srgbClr val="0A8867"/>
                </a:solidFill>
                <a:latin typeface="+mj-lt"/>
                <a:ea typeface="Times New Roman" panose="02020603050405020304" pitchFamily="18" charset="0"/>
              </a:rPr>
              <a:t>		</a:t>
            </a:r>
            <a:r>
              <a:rPr lang="fr-FR" sz="4000" b="1" kern="0" dirty="0">
                <a:solidFill>
                  <a:schemeClr val="accent5">
                    <a:lumMod val="75000"/>
                  </a:schemeClr>
                </a:solidFill>
                <a:latin typeface="+mj-lt"/>
                <a:ea typeface="Times New Roman" panose="02020603050405020304" pitchFamily="18" charset="0"/>
              </a:rPr>
              <a:t>	</a:t>
            </a:r>
            <a:r>
              <a:rPr lang="fr-FR" sz="8000" b="1" dirty="0">
                <a:solidFill>
                  <a:schemeClr val="accent4">
                    <a:lumMod val="75000"/>
                  </a:schemeClr>
                </a:solidFill>
                <a:latin typeface="Amatic" panose="02000803000000000000" pitchFamily="2" charset="0"/>
              </a:rPr>
              <a:t>Retour en images </a:t>
            </a:r>
          </a:p>
          <a:p>
            <a:pPr lvl="1" algn="r">
              <a:tabLst>
                <a:tab pos="914400" algn="l"/>
              </a:tabLst>
            </a:pPr>
            <a:endParaRPr lang="fr-FR" sz="4400" b="1" kern="0" dirty="0">
              <a:solidFill>
                <a:srgbClr val="0A8867"/>
              </a:solidFill>
              <a:latin typeface="+mj-lt"/>
              <a:ea typeface="Times New Roman" panose="02020603050405020304" pitchFamily="18" charset="0"/>
            </a:endParaRPr>
          </a:p>
          <a:p>
            <a:pPr algn="r"/>
            <a:endParaRPr lang="fr-FR" kern="0" dirty="0">
              <a:solidFill>
                <a:sysClr val="windowText" lastClr="000000"/>
              </a:solidFill>
            </a:endParaRPr>
          </a:p>
          <a:p>
            <a:pPr algn="r"/>
            <a:r>
              <a:rPr lang="fr-FR" kern="0" dirty="0">
                <a:solidFill>
                  <a:sysClr val="windowText" lastClr="000000"/>
                </a:solidFill>
              </a:rPr>
              <a:t> </a:t>
            </a:r>
          </a:p>
        </p:txBody>
      </p:sp>
      <p:cxnSp>
        <p:nvCxnSpPr>
          <p:cNvPr id="4" name="Connecteur droit 3">
            <a:extLst>
              <a:ext uri="{FF2B5EF4-FFF2-40B4-BE49-F238E27FC236}">
                <a16:creationId xmlns:a16="http://schemas.microsoft.com/office/drawing/2014/main" id="{5E851891-E02B-865D-6D7D-3E19590EA545}"/>
              </a:ext>
            </a:extLst>
          </p:cNvPr>
          <p:cNvCxnSpPr>
            <a:cxnSpLocks/>
          </p:cNvCxnSpPr>
          <p:nvPr/>
        </p:nvCxnSpPr>
        <p:spPr>
          <a:xfrm flipV="1">
            <a:off x="2154767" y="3839278"/>
            <a:ext cx="5584054" cy="42689"/>
          </a:xfrm>
          <a:prstGeom prst="line">
            <a:avLst/>
          </a:prstGeom>
          <a:ln>
            <a:solidFill>
              <a:schemeClr val="accent4">
                <a:lumMod val="75000"/>
              </a:schemeClr>
            </a:solidFill>
          </a:ln>
        </p:spPr>
        <p:style>
          <a:lnRef idx="1">
            <a:schemeClr val="accent3"/>
          </a:lnRef>
          <a:fillRef idx="0">
            <a:schemeClr val="accent3"/>
          </a:fillRef>
          <a:effectRef idx="0">
            <a:schemeClr val="accent3"/>
          </a:effectRef>
          <a:fontRef idx="minor">
            <a:schemeClr val="tx1"/>
          </a:fontRef>
        </p:style>
      </p:cxnSp>
      <p:pic>
        <p:nvPicPr>
          <p:cNvPr id="7" name="Image 6">
            <a:extLst>
              <a:ext uri="{FF2B5EF4-FFF2-40B4-BE49-F238E27FC236}">
                <a16:creationId xmlns:a16="http://schemas.microsoft.com/office/drawing/2014/main" id="{0D36C7C4-BEEB-2C74-DDDE-635ECAB296AD}"/>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l="9086" r="8223"/>
          <a:stretch>
            <a:fillRect/>
          </a:stretch>
        </p:blipFill>
        <p:spPr>
          <a:xfrm>
            <a:off x="7940251" y="0"/>
            <a:ext cx="4251749" cy="6858000"/>
          </a:xfrm>
          <a:prstGeom prst="rect">
            <a:avLst/>
          </a:prstGeom>
        </p:spPr>
      </p:pic>
      <p:pic>
        <p:nvPicPr>
          <p:cNvPr id="9" name="Image 8">
            <a:extLst>
              <a:ext uri="{FF2B5EF4-FFF2-40B4-BE49-F238E27FC236}">
                <a16:creationId xmlns:a16="http://schemas.microsoft.com/office/drawing/2014/main" id="{147F9F55-7565-8B27-65C4-3000058C4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0174" y="1806572"/>
            <a:ext cx="787284" cy="1061634"/>
          </a:xfrm>
          <a:prstGeom prst="rect">
            <a:avLst/>
          </a:prstGeom>
        </p:spPr>
      </p:pic>
    </p:spTree>
    <p:extLst>
      <p:ext uri="{BB962C8B-B14F-4D97-AF65-F5344CB8AC3E}">
        <p14:creationId xmlns:p14="http://schemas.microsoft.com/office/powerpoint/2010/main" val="248403422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34293-CC3C-942B-433A-FFAA7A84AB16}"/>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8D28A529-7D52-E24D-CE6C-9E21C58025F2}"/>
              </a:ext>
            </a:extLst>
          </p:cNvPr>
          <p:cNvSpPr/>
          <p:nvPr/>
        </p:nvSpPr>
        <p:spPr>
          <a:xfrm>
            <a:off x="410627" y="-271005"/>
            <a:ext cx="3857625"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Conférence des maires et Inauguration des jardins de la Maison du Parc le 10 juillet</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14" name="Image 13">
            <a:extLst>
              <a:ext uri="{FF2B5EF4-FFF2-40B4-BE49-F238E27FC236}">
                <a16:creationId xmlns:a16="http://schemas.microsoft.com/office/drawing/2014/main" id="{2E100602-1288-394E-63FB-606CBC681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9875" y="1910887"/>
            <a:ext cx="4174376" cy="3130782"/>
          </a:xfrm>
          <a:prstGeom prst="rect">
            <a:avLst/>
          </a:prstGeom>
        </p:spPr>
      </p:pic>
      <p:pic>
        <p:nvPicPr>
          <p:cNvPr id="16" name="Image 15">
            <a:extLst>
              <a:ext uri="{FF2B5EF4-FFF2-40B4-BE49-F238E27FC236}">
                <a16:creationId xmlns:a16="http://schemas.microsoft.com/office/drawing/2014/main" id="{2BC939B9-F288-106B-B8C1-555910C2B7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268252" y="1910887"/>
            <a:ext cx="3699499" cy="2774624"/>
          </a:xfrm>
          <a:prstGeom prst="rect">
            <a:avLst/>
          </a:prstGeom>
        </p:spPr>
      </p:pic>
      <p:pic>
        <p:nvPicPr>
          <p:cNvPr id="18" name="Image 17">
            <a:extLst>
              <a:ext uri="{FF2B5EF4-FFF2-40B4-BE49-F238E27FC236}">
                <a16:creationId xmlns:a16="http://schemas.microsoft.com/office/drawing/2014/main" id="{DDB2D3A1-9FF5-222A-EAC9-AD02C87A4C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9517298" y="2261673"/>
            <a:ext cx="2806287" cy="2104715"/>
          </a:xfrm>
          <a:prstGeom prst="rect">
            <a:avLst/>
          </a:prstGeom>
        </p:spPr>
      </p:pic>
      <p:pic>
        <p:nvPicPr>
          <p:cNvPr id="20" name="Image 19">
            <a:extLst>
              <a:ext uri="{FF2B5EF4-FFF2-40B4-BE49-F238E27FC236}">
                <a16:creationId xmlns:a16="http://schemas.microsoft.com/office/drawing/2014/main" id="{2DB96E6F-F056-A79D-B49E-E4C25541FD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749458" y="2203002"/>
            <a:ext cx="2336919" cy="1752690"/>
          </a:xfrm>
          <a:prstGeom prst="rect">
            <a:avLst/>
          </a:prstGeom>
        </p:spPr>
      </p:pic>
      <p:sp>
        <p:nvSpPr>
          <p:cNvPr id="22" name="ZoneTexte 21">
            <a:extLst>
              <a:ext uri="{FF2B5EF4-FFF2-40B4-BE49-F238E27FC236}">
                <a16:creationId xmlns:a16="http://schemas.microsoft.com/office/drawing/2014/main" id="{588C07A7-007B-0FE4-6025-CE579297AD5A}"/>
              </a:ext>
            </a:extLst>
          </p:cNvPr>
          <p:cNvSpPr txBox="1"/>
          <p:nvPr/>
        </p:nvSpPr>
        <p:spPr>
          <a:xfrm>
            <a:off x="931025" y="5419898"/>
            <a:ext cx="2167925" cy="369332"/>
          </a:xfrm>
          <a:prstGeom prst="rect">
            <a:avLst/>
          </a:prstGeom>
          <a:solidFill>
            <a:schemeClr val="accent4">
              <a:lumMod val="75000"/>
            </a:schemeClr>
          </a:solidFill>
        </p:spPr>
        <p:txBody>
          <a:bodyPr wrap="square" rtlCol="0">
            <a:spAutoFit/>
          </a:bodyPr>
          <a:lstStyle/>
          <a:p>
            <a:r>
              <a:rPr lang="fr-FR" dirty="0">
                <a:solidFill>
                  <a:schemeClr val="bg1"/>
                </a:solidFill>
              </a:rPr>
              <a:t>Vidéo sur la serre</a:t>
            </a:r>
          </a:p>
        </p:txBody>
      </p:sp>
    </p:spTree>
    <p:extLst>
      <p:ext uri="{BB962C8B-B14F-4D97-AF65-F5344CB8AC3E}">
        <p14:creationId xmlns:p14="http://schemas.microsoft.com/office/powerpoint/2010/main" val="62813055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FBC6-3FDA-EF8E-3F61-9488717B6038}"/>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CFD931DF-B9C3-20F2-C6DF-E24115A81F1D}"/>
              </a:ext>
            </a:extLst>
          </p:cNvPr>
          <p:cNvSpPr/>
          <p:nvPr/>
        </p:nvSpPr>
        <p:spPr>
          <a:xfrm>
            <a:off x="410627" y="-271005"/>
            <a:ext cx="3587795"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Accueil des auditeurs de l’UNESCO du 9 au 13 juillet</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3" name="Image 2">
            <a:extLst>
              <a:ext uri="{FF2B5EF4-FFF2-40B4-BE49-F238E27FC236}">
                <a16:creationId xmlns:a16="http://schemas.microsoft.com/office/drawing/2014/main" id="{B6D71819-E510-8BF6-3384-3F6734288F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69646" y="2049321"/>
            <a:ext cx="2347886" cy="1760914"/>
          </a:xfrm>
          <a:prstGeom prst="rect">
            <a:avLst/>
          </a:prstGeom>
        </p:spPr>
      </p:pic>
      <p:pic>
        <p:nvPicPr>
          <p:cNvPr id="6" name="Image 5">
            <a:extLst>
              <a:ext uri="{FF2B5EF4-FFF2-40B4-BE49-F238E27FC236}">
                <a16:creationId xmlns:a16="http://schemas.microsoft.com/office/drawing/2014/main" id="{CD3C2983-81FA-5D2B-BC7F-65AA7CD99885}"/>
              </a:ext>
            </a:extLst>
          </p:cNvPr>
          <p:cNvPicPr>
            <a:picLocks noChangeAspect="1"/>
          </p:cNvPicPr>
          <p:nvPr/>
        </p:nvPicPr>
        <p:blipFill>
          <a:blip r:embed="rId4">
            <a:extLst>
              <a:ext uri="{28A0092B-C50C-407E-A947-70E740481C1C}">
                <a14:useLocalDpi xmlns:a14="http://schemas.microsoft.com/office/drawing/2010/main" val="0"/>
              </a:ext>
            </a:extLst>
          </a:blip>
          <a:srcRect b="23879"/>
          <a:stretch>
            <a:fillRect/>
          </a:stretch>
        </p:blipFill>
        <p:spPr>
          <a:xfrm>
            <a:off x="529181" y="1755835"/>
            <a:ext cx="3456770" cy="3508446"/>
          </a:xfrm>
          <a:prstGeom prst="rect">
            <a:avLst/>
          </a:prstGeom>
        </p:spPr>
      </p:pic>
      <p:pic>
        <p:nvPicPr>
          <p:cNvPr id="9" name="Image 8">
            <a:extLst>
              <a:ext uri="{FF2B5EF4-FFF2-40B4-BE49-F238E27FC236}">
                <a16:creationId xmlns:a16="http://schemas.microsoft.com/office/drawing/2014/main" id="{1ABF4133-9611-2989-70BF-863029D085CD}"/>
              </a:ext>
            </a:extLst>
          </p:cNvPr>
          <p:cNvPicPr>
            <a:picLocks noChangeAspect="1"/>
          </p:cNvPicPr>
          <p:nvPr/>
        </p:nvPicPr>
        <p:blipFill>
          <a:blip r:embed="rId5">
            <a:extLst>
              <a:ext uri="{28A0092B-C50C-407E-A947-70E740481C1C}">
                <a14:useLocalDpi xmlns:a14="http://schemas.microsoft.com/office/drawing/2010/main" val="0"/>
              </a:ext>
            </a:extLst>
          </a:blip>
          <a:srcRect l="19512" t="22594" r="20156" b="11509"/>
          <a:stretch>
            <a:fillRect/>
          </a:stretch>
        </p:blipFill>
        <p:spPr>
          <a:xfrm>
            <a:off x="9836033" y="1755835"/>
            <a:ext cx="2283895" cy="1870939"/>
          </a:xfrm>
          <a:prstGeom prst="rect">
            <a:avLst/>
          </a:prstGeom>
        </p:spPr>
      </p:pic>
      <p:pic>
        <p:nvPicPr>
          <p:cNvPr id="11" name="Image 10">
            <a:extLst>
              <a:ext uri="{FF2B5EF4-FFF2-40B4-BE49-F238E27FC236}">
                <a16:creationId xmlns:a16="http://schemas.microsoft.com/office/drawing/2014/main" id="{8809841F-86C8-7B6D-92D1-C210D1CBBD87}"/>
              </a:ext>
            </a:extLst>
          </p:cNvPr>
          <p:cNvPicPr>
            <a:picLocks noChangeAspect="1"/>
          </p:cNvPicPr>
          <p:nvPr/>
        </p:nvPicPr>
        <p:blipFill>
          <a:blip r:embed="rId6">
            <a:extLst>
              <a:ext uri="{28A0092B-C50C-407E-A947-70E740481C1C}">
                <a14:useLocalDpi xmlns:a14="http://schemas.microsoft.com/office/drawing/2010/main" val="0"/>
              </a:ext>
            </a:extLst>
          </a:blip>
          <a:srcRect t="27565" b="26981"/>
          <a:stretch>
            <a:fillRect/>
          </a:stretch>
        </p:blipFill>
        <p:spPr>
          <a:xfrm>
            <a:off x="5901227" y="1755835"/>
            <a:ext cx="3857625" cy="3117273"/>
          </a:xfrm>
          <a:prstGeom prst="rect">
            <a:avLst/>
          </a:prstGeom>
        </p:spPr>
      </p:pic>
    </p:spTree>
    <p:extLst>
      <p:ext uri="{BB962C8B-B14F-4D97-AF65-F5344CB8AC3E}">
        <p14:creationId xmlns:p14="http://schemas.microsoft.com/office/powerpoint/2010/main" val="429090313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B782-F8A7-031B-54F9-D376281B450D}"/>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9F2D9398-424F-1C33-D360-6A1AED45B0C4}"/>
              </a:ext>
            </a:extLst>
          </p:cNvPr>
          <p:cNvSpPr/>
          <p:nvPr/>
        </p:nvSpPr>
        <p:spPr>
          <a:xfrm>
            <a:off x="410627" y="-271005"/>
            <a:ext cx="4473100"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Accueil du Président de Région fin août à la Maison du Parc et au Belvédère de Meyrand </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4" name="Image 3">
            <a:extLst>
              <a:ext uri="{FF2B5EF4-FFF2-40B4-BE49-F238E27FC236}">
                <a16:creationId xmlns:a16="http://schemas.microsoft.com/office/drawing/2014/main" id="{8CF843F7-B92D-7328-256D-E8AE13947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58973" y="2462839"/>
            <a:ext cx="3450752" cy="2588064"/>
          </a:xfrm>
          <a:prstGeom prst="rect">
            <a:avLst/>
          </a:prstGeom>
        </p:spPr>
      </p:pic>
      <p:pic>
        <p:nvPicPr>
          <p:cNvPr id="8" name="Image 7">
            <a:extLst>
              <a:ext uri="{FF2B5EF4-FFF2-40B4-BE49-F238E27FC236}">
                <a16:creationId xmlns:a16="http://schemas.microsoft.com/office/drawing/2014/main" id="{9A2E3B9E-6EB7-160A-F9EB-CE2F53D120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501499" y="1740940"/>
            <a:ext cx="3916036" cy="2937027"/>
          </a:xfrm>
          <a:prstGeom prst="rect">
            <a:avLst/>
          </a:prstGeom>
        </p:spPr>
      </p:pic>
      <p:pic>
        <p:nvPicPr>
          <p:cNvPr id="12" name="Image 11">
            <a:extLst>
              <a:ext uri="{FF2B5EF4-FFF2-40B4-BE49-F238E27FC236}">
                <a16:creationId xmlns:a16="http://schemas.microsoft.com/office/drawing/2014/main" id="{5109A824-A6B9-F782-2BAB-3602B72DF1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3744042" y="2031494"/>
            <a:ext cx="4181302" cy="3135977"/>
          </a:xfrm>
          <a:prstGeom prst="rect">
            <a:avLst/>
          </a:prstGeom>
        </p:spPr>
      </p:pic>
    </p:spTree>
    <p:extLst>
      <p:ext uri="{BB962C8B-B14F-4D97-AF65-F5344CB8AC3E}">
        <p14:creationId xmlns:p14="http://schemas.microsoft.com/office/powerpoint/2010/main" val="82925559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22574-2F03-EC3D-32A5-C6C62B60669B}"/>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310A1801-BE7D-4D2A-6E52-4DBCB266FBE2}"/>
              </a:ext>
            </a:extLst>
          </p:cNvPr>
          <p:cNvSpPr/>
          <p:nvPr/>
        </p:nvSpPr>
        <p:spPr>
          <a:xfrm>
            <a:off x="410627" y="-271005"/>
            <a:ext cx="5999226"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Prairies Nomades mi-septembre : un festival itinérant organisé à l’échelle du Massif Central dans le cadre de l’année international du pastoralisme.</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3" name="Image 2">
            <a:extLst>
              <a:ext uri="{FF2B5EF4-FFF2-40B4-BE49-F238E27FC236}">
                <a16:creationId xmlns:a16="http://schemas.microsoft.com/office/drawing/2014/main" id="{7B0CD319-ADC2-3D10-8440-7E79F3F6F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9764" y="3872515"/>
            <a:ext cx="1920297" cy="1440223"/>
          </a:xfrm>
          <a:prstGeom prst="rect">
            <a:avLst/>
          </a:prstGeom>
        </p:spPr>
      </p:pic>
      <p:pic>
        <p:nvPicPr>
          <p:cNvPr id="6" name="Image 5">
            <a:extLst>
              <a:ext uri="{FF2B5EF4-FFF2-40B4-BE49-F238E27FC236}">
                <a16:creationId xmlns:a16="http://schemas.microsoft.com/office/drawing/2014/main" id="{A7D09A66-1FCA-68EF-4100-5A0838E64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5670" y="2279828"/>
            <a:ext cx="3573925" cy="2680444"/>
          </a:xfrm>
          <a:prstGeom prst="rect">
            <a:avLst/>
          </a:prstGeom>
        </p:spPr>
      </p:pic>
      <p:pic>
        <p:nvPicPr>
          <p:cNvPr id="9" name="Image 8">
            <a:extLst>
              <a:ext uri="{FF2B5EF4-FFF2-40B4-BE49-F238E27FC236}">
                <a16:creationId xmlns:a16="http://schemas.microsoft.com/office/drawing/2014/main" id="{254EC88E-F028-0FFC-2518-39C11B79A1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825" y="2229008"/>
            <a:ext cx="3709446" cy="2782085"/>
          </a:xfrm>
          <a:prstGeom prst="rect">
            <a:avLst/>
          </a:prstGeom>
        </p:spPr>
      </p:pic>
      <p:pic>
        <p:nvPicPr>
          <p:cNvPr id="11" name="Image 10">
            <a:extLst>
              <a:ext uri="{FF2B5EF4-FFF2-40B4-BE49-F238E27FC236}">
                <a16:creationId xmlns:a16="http://schemas.microsoft.com/office/drawing/2014/main" id="{DA66BC71-02B5-5670-D6EC-FE2331F7E5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7338" y="2279828"/>
            <a:ext cx="2274683" cy="3032910"/>
          </a:xfrm>
          <a:prstGeom prst="rect">
            <a:avLst/>
          </a:prstGeom>
        </p:spPr>
      </p:pic>
      <p:pic>
        <p:nvPicPr>
          <p:cNvPr id="14" name="Image 13">
            <a:extLst>
              <a:ext uri="{FF2B5EF4-FFF2-40B4-BE49-F238E27FC236}">
                <a16:creationId xmlns:a16="http://schemas.microsoft.com/office/drawing/2014/main" id="{A1C36CE5-272E-33AB-F9BF-E11ACD2F71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9764" y="1302901"/>
            <a:ext cx="1870037" cy="2493382"/>
          </a:xfrm>
          <a:prstGeom prst="rect">
            <a:avLst/>
          </a:prstGeom>
        </p:spPr>
      </p:pic>
    </p:spTree>
    <p:extLst>
      <p:ext uri="{BB962C8B-B14F-4D97-AF65-F5344CB8AC3E}">
        <p14:creationId xmlns:p14="http://schemas.microsoft.com/office/powerpoint/2010/main" val="323321704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28347-7B06-34C5-053B-CC4D7F23A96A}"/>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444C077C-3DF6-DB41-C024-59E16DE79C23}"/>
              </a:ext>
            </a:extLst>
          </p:cNvPr>
          <p:cNvSpPr/>
          <p:nvPr/>
        </p:nvSpPr>
        <p:spPr>
          <a:xfrm>
            <a:off x="410627" y="-271005"/>
            <a:ext cx="6983544"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Du 27 septembre au 3 octobre Ardèche Fashion Week à Aubenas, Vesseaux et Chirols. </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4" name="Image 3">
            <a:extLst>
              <a:ext uri="{FF2B5EF4-FFF2-40B4-BE49-F238E27FC236}">
                <a16:creationId xmlns:a16="http://schemas.microsoft.com/office/drawing/2014/main" id="{0C2B56FD-6150-FA47-F756-A7362CAB2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2986" y="2000486"/>
            <a:ext cx="2501862" cy="1876397"/>
          </a:xfrm>
          <a:prstGeom prst="rect">
            <a:avLst/>
          </a:prstGeom>
        </p:spPr>
      </p:pic>
      <p:pic>
        <p:nvPicPr>
          <p:cNvPr id="7" name="Image 6">
            <a:extLst>
              <a:ext uri="{FF2B5EF4-FFF2-40B4-BE49-F238E27FC236}">
                <a16:creationId xmlns:a16="http://schemas.microsoft.com/office/drawing/2014/main" id="{8E9DC3CC-59B8-FCD8-CAAB-DDF92C71B0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818312" y="2049073"/>
            <a:ext cx="2890564" cy="2167923"/>
          </a:xfrm>
          <a:prstGeom prst="rect">
            <a:avLst/>
          </a:prstGeom>
        </p:spPr>
      </p:pic>
      <p:pic>
        <p:nvPicPr>
          <p:cNvPr id="10" name="Image 9">
            <a:extLst>
              <a:ext uri="{FF2B5EF4-FFF2-40B4-BE49-F238E27FC236}">
                <a16:creationId xmlns:a16="http://schemas.microsoft.com/office/drawing/2014/main" id="{4A09B09E-F9B6-5BA1-550E-FD6FA1C9B2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4441043" y="1687751"/>
            <a:ext cx="4593810" cy="3445357"/>
          </a:xfrm>
          <a:prstGeom prst="rect">
            <a:avLst/>
          </a:prstGeom>
        </p:spPr>
      </p:pic>
      <p:pic>
        <p:nvPicPr>
          <p:cNvPr id="12" name="Image 11">
            <a:extLst>
              <a:ext uri="{FF2B5EF4-FFF2-40B4-BE49-F238E27FC236}">
                <a16:creationId xmlns:a16="http://schemas.microsoft.com/office/drawing/2014/main" id="{D0188203-E7A5-E4AE-BD9B-3BC81073A7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771618" y="2081267"/>
            <a:ext cx="2853773" cy="2140331"/>
          </a:xfrm>
          <a:prstGeom prst="rect">
            <a:avLst/>
          </a:prstGeom>
        </p:spPr>
      </p:pic>
      <p:sp>
        <p:nvSpPr>
          <p:cNvPr id="13" name="ZoneTexte 12">
            <a:extLst>
              <a:ext uri="{FF2B5EF4-FFF2-40B4-BE49-F238E27FC236}">
                <a16:creationId xmlns:a16="http://schemas.microsoft.com/office/drawing/2014/main" id="{942D110E-ECED-7416-4F85-8BCC6EE2FF30}"/>
              </a:ext>
            </a:extLst>
          </p:cNvPr>
          <p:cNvSpPr txBox="1"/>
          <p:nvPr/>
        </p:nvSpPr>
        <p:spPr>
          <a:xfrm>
            <a:off x="810490" y="5374178"/>
            <a:ext cx="2167925" cy="369332"/>
          </a:xfrm>
          <a:prstGeom prst="rect">
            <a:avLst/>
          </a:prstGeom>
          <a:solidFill>
            <a:schemeClr val="accent4">
              <a:lumMod val="75000"/>
            </a:schemeClr>
          </a:solidFill>
        </p:spPr>
        <p:txBody>
          <a:bodyPr wrap="square" rtlCol="0">
            <a:spAutoFit/>
          </a:bodyPr>
          <a:lstStyle/>
          <a:p>
            <a:r>
              <a:rPr lang="fr-FR" dirty="0">
                <a:solidFill>
                  <a:schemeClr val="bg1"/>
                </a:solidFill>
              </a:rPr>
              <a:t>Reportage France 3</a:t>
            </a:r>
          </a:p>
        </p:txBody>
      </p:sp>
    </p:spTree>
    <p:extLst>
      <p:ext uri="{BB962C8B-B14F-4D97-AF65-F5344CB8AC3E}">
        <p14:creationId xmlns:p14="http://schemas.microsoft.com/office/powerpoint/2010/main" val="243262766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C5272-91DD-9C10-7E58-02FE3CEABBB4}"/>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344B67D9-30B1-03C2-6B3E-8925E672379F}"/>
              </a:ext>
            </a:extLst>
          </p:cNvPr>
          <p:cNvSpPr/>
          <p:nvPr/>
        </p:nvSpPr>
        <p:spPr>
          <a:xfrm>
            <a:off x="465011" y="1539598"/>
            <a:ext cx="6983544"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Forum local de l’alimentation le 2 octobre à Mirabel</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pic>
        <p:nvPicPr>
          <p:cNvPr id="14" name="Image 13">
            <a:extLst>
              <a:ext uri="{FF2B5EF4-FFF2-40B4-BE49-F238E27FC236}">
                <a16:creationId xmlns:a16="http://schemas.microsoft.com/office/drawing/2014/main" id="{C4FD5AFF-F915-78BB-E24F-2194A7CA1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8555" y="534542"/>
            <a:ext cx="3725834" cy="4967779"/>
          </a:xfrm>
          <a:prstGeom prst="rect">
            <a:avLst/>
          </a:prstGeom>
        </p:spPr>
      </p:pic>
    </p:spTree>
    <p:extLst>
      <p:ext uri="{BB962C8B-B14F-4D97-AF65-F5344CB8AC3E}">
        <p14:creationId xmlns:p14="http://schemas.microsoft.com/office/powerpoint/2010/main" val="423447055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B046C846-ADD5-4116-D3B1-A0EC6D4B47B8}"/>
              </a:ext>
            </a:extLst>
          </p:cNvPr>
          <p:cNvSpPr>
            <a:spLocks noGrp="1"/>
          </p:cNvSpPr>
          <p:nvPr>
            <p:ph type="title"/>
          </p:nvPr>
        </p:nvSpPr>
        <p:spPr>
          <a:xfrm>
            <a:off x="347068" y="573256"/>
            <a:ext cx="4051039" cy="1157851"/>
          </a:xfrm>
        </p:spPr>
        <p:txBody>
          <a:bodyPr vert="horz" lIns="110592" tIns="55296" rIns="110592" bIns="55296" rtlCol="0" anchor="ctr">
            <a:normAutofit/>
          </a:bodyPr>
          <a:lstStyle/>
          <a:p>
            <a:pPr algn="l" eaLnBrk="1" hangingPunct="1">
              <a:lnSpc>
                <a:spcPct val="120000"/>
              </a:lnSpc>
              <a:buSzPct val="60000"/>
              <a:defRPr/>
            </a:pPr>
            <a:r>
              <a:rPr lang="fr-FR" sz="3629" b="1" dirty="0">
                <a:solidFill>
                  <a:srgbClr val="0A8867"/>
                </a:solidFill>
                <a:ea typeface="+mn-ea"/>
                <a:cs typeface="Calibri Light" panose="020F0302020204030204" pitchFamily="34" charset="0"/>
              </a:rPr>
              <a:t>Aménités 2026</a:t>
            </a:r>
          </a:p>
        </p:txBody>
      </p:sp>
      <p:pic>
        <p:nvPicPr>
          <p:cNvPr id="34820" name="Image 5">
            <a:extLst>
              <a:ext uri="{FF2B5EF4-FFF2-40B4-BE49-F238E27FC236}">
                <a16:creationId xmlns:a16="http://schemas.microsoft.com/office/drawing/2014/main" id="{7200B895-F110-7B64-E8BA-9609872584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766" y="489730"/>
            <a:ext cx="4503234" cy="6368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space réservé du texte 4">
            <a:extLst>
              <a:ext uri="{FF2B5EF4-FFF2-40B4-BE49-F238E27FC236}">
                <a16:creationId xmlns:a16="http://schemas.microsoft.com/office/drawing/2014/main" id="{E06AB506-BA27-C5CF-07FD-689998C5FC05}"/>
              </a:ext>
            </a:extLst>
          </p:cNvPr>
          <p:cNvSpPr>
            <a:spLocks noGrp="1"/>
          </p:cNvSpPr>
          <p:nvPr>
            <p:ph type="body"/>
          </p:nvPr>
        </p:nvSpPr>
        <p:spPr>
          <a:xfrm>
            <a:off x="444996" y="1535252"/>
            <a:ext cx="6957187" cy="3853743"/>
          </a:xfrm>
          <a:noFill/>
        </p:spPr>
        <p:txBody>
          <a:bodyPr>
            <a:normAutofit/>
          </a:bodyPr>
          <a:lstStyle/>
          <a:p>
            <a:pPr marL="311079" indent="-311079" algn="just" defTabSz="685871">
              <a:buFont typeface="Arial" panose="020B0604020202020204" pitchFamily="34" charset="0"/>
              <a:buChar char="•"/>
              <a:defRPr/>
            </a:pPr>
            <a:r>
              <a:rPr lang="fr-FR" sz="1814" dirty="0">
                <a:latin typeface="+mn-lt"/>
                <a:ea typeface="Calibri" panose="020F0502020204030204" pitchFamily="34" charset="0"/>
              </a:rPr>
              <a:t>135 communes ardéchoises et 9 altiligériennes </a:t>
            </a:r>
            <a:r>
              <a:rPr lang="fr-FR" sz="1814" dirty="0">
                <a:latin typeface="+mn-lt"/>
              </a:rPr>
              <a:t>soit </a:t>
            </a:r>
            <a:r>
              <a:rPr lang="fr-FR" sz="1814" b="1" dirty="0">
                <a:latin typeface="+mn-lt"/>
              </a:rPr>
              <a:t>144 </a:t>
            </a:r>
            <a:r>
              <a:rPr lang="fr-FR" sz="1814" b="1" dirty="0">
                <a:latin typeface="+mn-lt"/>
                <a:ea typeface="Calibri" panose="020F0502020204030204" pitchFamily="34" charset="0"/>
              </a:rPr>
              <a:t>communes </a:t>
            </a:r>
            <a:r>
              <a:rPr lang="fr-FR" sz="1814" dirty="0">
                <a:latin typeface="+mn-lt"/>
                <a:ea typeface="Calibri" panose="020F0502020204030204" pitchFamily="34" charset="0"/>
              </a:rPr>
              <a:t>sur les </a:t>
            </a:r>
            <a:r>
              <a:rPr lang="fr-FR" sz="1814" b="1" dirty="0">
                <a:latin typeface="+mn-lt"/>
                <a:ea typeface="Calibri" panose="020F0502020204030204" pitchFamily="34" charset="0"/>
              </a:rPr>
              <a:t>152</a:t>
            </a:r>
            <a:r>
              <a:rPr lang="fr-FR" sz="1814" dirty="0">
                <a:latin typeface="+mn-lt"/>
                <a:ea typeface="Calibri" panose="020F0502020204030204" pitchFamily="34" charset="0"/>
              </a:rPr>
              <a:t> </a:t>
            </a:r>
            <a:r>
              <a:rPr lang="fr-FR" sz="1814" b="1" dirty="0">
                <a:latin typeface="+mn-lt"/>
                <a:ea typeface="Calibri" panose="020F0502020204030204" pitchFamily="34" charset="0"/>
              </a:rPr>
              <a:t>membres du Syndicat mixte éligibles à cette dotation en 2026</a:t>
            </a:r>
          </a:p>
          <a:p>
            <a:pPr marL="311079" indent="-311079" algn="just" defTabSz="685871">
              <a:buFont typeface="Arial" panose="020B0604020202020204" pitchFamily="34" charset="0"/>
              <a:buChar char="•"/>
              <a:defRPr/>
            </a:pPr>
            <a:endParaRPr lang="fr-FR" sz="1814" dirty="0">
              <a:latin typeface="+mn-lt"/>
            </a:endParaRPr>
          </a:p>
          <a:p>
            <a:pPr marL="311079" indent="-311079" algn="just" defTabSz="685871">
              <a:buFont typeface="Arial" panose="020B0604020202020204" pitchFamily="34" charset="0"/>
              <a:buChar char="•"/>
              <a:defRPr/>
            </a:pPr>
            <a:r>
              <a:rPr lang="fr-FR" sz="1814" dirty="0">
                <a:latin typeface="+mn-lt"/>
                <a:ea typeface="Calibri" panose="020F0502020204030204" pitchFamily="34" charset="0"/>
              </a:rPr>
              <a:t>Le montant cumulé de cette dotation pour les communes classées « Parc naturel régional Monts d’Ardèche » s’élève à </a:t>
            </a:r>
            <a:r>
              <a:rPr lang="fr-FR" sz="1814" b="1" dirty="0">
                <a:latin typeface="+mn-lt"/>
              </a:rPr>
              <a:t>1 534 515€</a:t>
            </a:r>
            <a:r>
              <a:rPr lang="fr-FR" sz="1814" b="1" dirty="0">
                <a:latin typeface="+mn-lt"/>
                <a:ea typeface="Calibri" panose="020F0502020204030204" pitchFamily="34" charset="0"/>
              </a:rPr>
              <a:t> </a:t>
            </a:r>
            <a:r>
              <a:rPr lang="fr-FR" sz="1814" dirty="0">
                <a:latin typeface="+mn-lt"/>
                <a:ea typeface="Calibri" panose="020F0502020204030204" pitchFamily="34" charset="0"/>
              </a:rPr>
              <a:t>(continuité de 2025)</a:t>
            </a:r>
          </a:p>
          <a:p>
            <a:pPr marL="311079" indent="-311079" algn="just" defTabSz="685871">
              <a:buFont typeface="Arial" panose="020B0604020202020204" pitchFamily="34" charset="0"/>
              <a:buChar char="•"/>
              <a:defRPr/>
            </a:pPr>
            <a:endParaRPr lang="fr-FR" sz="1814" dirty="0">
              <a:latin typeface="+mn-lt"/>
              <a:ea typeface="Calibri" panose="020F0502020204030204" pitchFamily="34" charset="0"/>
            </a:endParaRPr>
          </a:p>
          <a:p>
            <a:pPr marL="311079" indent="-311079" algn="just" defTabSz="685871">
              <a:buFont typeface="Arial" panose="020B0604020202020204" pitchFamily="34" charset="0"/>
              <a:buChar char="•"/>
              <a:defRPr/>
            </a:pPr>
            <a:r>
              <a:rPr lang="fr-FR" sz="1814" dirty="0">
                <a:latin typeface="+mn-lt"/>
                <a:ea typeface="Calibri" panose="020F0502020204030204" pitchFamily="34" charset="0"/>
              </a:rPr>
              <a:t>Montant par commune compris entre </a:t>
            </a:r>
            <a:r>
              <a:rPr lang="fr-FR" sz="1814" b="1" dirty="0">
                <a:latin typeface="+mn-lt"/>
                <a:ea typeface="Calibri" panose="020F0502020204030204" pitchFamily="34" charset="0"/>
              </a:rPr>
              <a:t>3 000 € et 34 277€ </a:t>
            </a:r>
          </a:p>
          <a:p>
            <a:pPr marL="259232" indent="-259232" algn="just" defTabSz="685871">
              <a:buFont typeface="Arial" panose="020B0604020202020204" pitchFamily="34" charset="0"/>
              <a:buChar char="•"/>
              <a:defRPr/>
            </a:pPr>
            <a:endParaRPr lang="fr-FR" sz="1350" dirty="0">
              <a:latin typeface="+mn-lt"/>
              <a:ea typeface="Calibri" panose="020F0502020204030204" pitchFamily="34" charset="0"/>
            </a:endParaRPr>
          </a:p>
          <a:p>
            <a:pPr marL="311079" indent="-311079" algn="just" defTabSz="685871">
              <a:buFont typeface="Arial" panose="020B0604020202020204" pitchFamily="34" charset="0"/>
              <a:buChar char="•"/>
              <a:defRPr/>
            </a:pPr>
            <a:r>
              <a:rPr lang="fr-FR" sz="1814" dirty="0">
                <a:latin typeface="+mn-lt"/>
                <a:ea typeface="Calibri" panose="020F0502020204030204" pitchFamily="34" charset="0"/>
              </a:rPr>
              <a:t>63 communes ont perçu + de </a:t>
            </a:r>
            <a:r>
              <a:rPr lang="fr-FR" sz="1814" b="1" dirty="0">
                <a:latin typeface="+mn-lt"/>
                <a:ea typeface="Calibri" panose="020F0502020204030204" pitchFamily="34" charset="0"/>
              </a:rPr>
              <a:t>10 000€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D2A55-251D-910D-1AAF-D9DA3BF53EE4}"/>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4187A337-17C4-BABA-24D4-FF30C52B992F}"/>
              </a:ext>
            </a:extLst>
          </p:cNvPr>
          <p:cNvSpPr/>
          <p:nvPr/>
        </p:nvSpPr>
        <p:spPr>
          <a:xfrm>
            <a:off x="4957688" y="1192035"/>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r>
              <a:rPr lang="fr-FR" sz="2800" b="1" dirty="0">
                <a:latin typeface="Calibri" panose="020F0502020204030204" pitchFamily="34" charset="0"/>
                <a:ea typeface="Times New Roman" panose="02020603050405020304" pitchFamily="18" charset="0"/>
              </a:rPr>
              <a:t> </a:t>
            </a:r>
            <a:endParaRPr sz="2800" b="1" dirty="0"/>
          </a:p>
        </p:txBody>
      </p:sp>
      <p:sp>
        <p:nvSpPr>
          <p:cNvPr id="3" name="Sous-titre 2">
            <a:extLst>
              <a:ext uri="{FF2B5EF4-FFF2-40B4-BE49-F238E27FC236}">
                <a16:creationId xmlns:a16="http://schemas.microsoft.com/office/drawing/2014/main" id="{3694845B-74E6-B0C9-73CB-BB6776EBA922}"/>
              </a:ext>
            </a:extLst>
          </p:cNvPr>
          <p:cNvSpPr txBox="1">
            <a:spLocks/>
          </p:cNvSpPr>
          <p:nvPr/>
        </p:nvSpPr>
        <p:spPr>
          <a:xfrm>
            <a:off x="660687" y="2771963"/>
            <a:ext cx="7078134" cy="1139825"/>
          </a:xfrm>
          <a:prstGeom prst="rect">
            <a:avLst/>
          </a:prstGeom>
        </p:spPr>
        <p:txBody>
          <a:bodyPr lIns="0" tIns="0" rIns="0" bIns="0" anchor="ctr"/>
          <a:lstStyle/>
          <a:p>
            <a:pPr lvl="1" algn="r">
              <a:tabLst>
                <a:tab pos="914400" algn="l"/>
              </a:tabLst>
            </a:pPr>
            <a:r>
              <a:rPr lang="fr-FR" sz="4000" b="1" kern="0" dirty="0">
                <a:solidFill>
                  <a:srgbClr val="0A8867"/>
                </a:solidFill>
                <a:latin typeface="+mj-lt"/>
                <a:ea typeface="Times New Roman" panose="02020603050405020304" pitchFamily="18" charset="0"/>
              </a:rPr>
              <a:t>		</a:t>
            </a:r>
            <a:r>
              <a:rPr lang="fr-FR" sz="4000" b="1" kern="0" dirty="0">
                <a:solidFill>
                  <a:schemeClr val="accent5">
                    <a:lumMod val="75000"/>
                  </a:schemeClr>
                </a:solidFill>
                <a:latin typeface="+mj-lt"/>
                <a:ea typeface="Times New Roman" panose="02020603050405020304" pitchFamily="18" charset="0"/>
              </a:rPr>
              <a:t>	</a:t>
            </a:r>
            <a:r>
              <a:rPr lang="fr-FR" sz="8000" b="1" dirty="0">
                <a:solidFill>
                  <a:srgbClr val="006600"/>
                </a:solidFill>
                <a:latin typeface="Amatic" panose="02000803000000000000" pitchFamily="2" charset="0"/>
              </a:rPr>
              <a:t>Vice-Présidences</a:t>
            </a:r>
          </a:p>
          <a:p>
            <a:pPr algn="r"/>
            <a:r>
              <a:rPr lang="fr-FR" kern="0" dirty="0">
                <a:solidFill>
                  <a:sysClr val="windowText" lastClr="000000"/>
                </a:solidFill>
              </a:rPr>
              <a:t> </a:t>
            </a:r>
          </a:p>
        </p:txBody>
      </p:sp>
      <p:cxnSp>
        <p:nvCxnSpPr>
          <p:cNvPr id="4" name="Connecteur droit 3">
            <a:extLst>
              <a:ext uri="{FF2B5EF4-FFF2-40B4-BE49-F238E27FC236}">
                <a16:creationId xmlns:a16="http://schemas.microsoft.com/office/drawing/2014/main" id="{D9C03A08-3307-FE0E-DD21-41E4E85B2AA4}"/>
              </a:ext>
            </a:extLst>
          </p:cNvPr>
          <p:cNvCxnSpPr>
            <a:cxnSpLocks/>
          </p:cNvCxnSpPr>
          <p:nvPr/>
        </p:nvCxnSpPr>
        <p:spPr>
          <a:xfrm flipV="1">
            <a:off x="2165661" y="4616026"/>
            <a:ext cx="5584054" cy="42689"/>
          </a:xfrm>
          <a:prstGeom prst="line">
            <a:avLst/>
          </a:prstGeom>
          <a:ln>
            <a:solidFill>
              <a:srgbClr val="006600"/>
            </a:solidFill>
          </a:ln>
        </p:spPr>
        <p:style>
          <a:lnRef idx="1">
            <a:schemeClr val="accent3"/>
          </a:lnRef>
          <a:fillRef idx="0">
            <a:schemeClr val="accent3"/>
          </a:fillRef>
          <a:effectRef idx="0">
            <a:schemeClr val="accent3"/>
          </a:effectRef>
          <a:fontRef idx="minor">
            <a:schemeClr val="tx1"/>
          </a:fontRef>
        </p:style>
      </p:cxnSp>
      <p:pic>
        <p:nvPicPr>
          <p:cNvPr id="9" name="Image 8">
            <a:extLst>
              <a:ext uri="{FF2B5EF4-FFF2-40B4-BE49-F238E27FC236}">
                <a16:creationId xmlns:a16="http://schemas.microsoft.com/office/drawing/2014/main" id="{A507C663-5344-4FA0-44FA-931E9481F9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638" y="5532752"/>
            <a:ext cx="787284" cy="1061634"/>
          </a:xfrm>
          <a:prstGeom prst="rect">
            <a:avLst/>
          </a:prstGeom>
        </p:spPr>
      </p:pic>
      <p:pic>
        <p:nvPicPr>
          <p:cNvPr id="8" name="Image 7">
            <a:extLst>
              <a:ext uri="{FF2B5EF4-FFF2-40B4-BE49-F238E27FC236}">
                <a16:creationId xmlns:a16="http://schemas.microsoft.com/office/drawing/2014/main" id="{A979F6FC-21B5-D4E9-E485-97CA4DA52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3138" y="2631439"/>
            <a:ext cx="895706" cy="1207839"/>
          </a:xfrm>
          <a:prstGeom prst="rect">
            <a:avLst/>
          </a:prstGeom>
        </p:spPr>
      </p:pic>
      <p:pic>
        <p:nvPicPr>
          <p:cNvPr id="6" name="Image 5">
            <a:extLst>
              <a:ext uri="{FF2B5EF4-FFF2-40B4-BE49-F238E27FC236}">
                <a16:creationId xmlns:a16="http://schemas.microsoft.com/office/drawing/2014/main" id="{A65D8B99-ACA7-2E43-2E4A-B0B231152255}"/>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937032" y="0"/>
            <a:ext cx="5141686" cy="6858000"/>
          </a:xfrm>
          <a:prstGeom prst="rect">
            <a:avLst/>
          </a:prstGeom>
        </p:spPr>
      </p:pic>
    </p:spTree>
    <p:extLst>
      <p:ext uri="{BB962C8B-B14F-4D97-AF65-F5344CB8AC3E}">
        <p14:creationId xmlns:p14="http://schemas.microsoft.com/office/powerpoint/2010/main" val="416393577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8B004-E070-7EAE-506D-FCC6D1A957BF}"/>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4039145E-D6BA-4C85-BE4B-0C7B08957BF0}"/>
              </a:ext>
            </a:extLst>
          </p:cNvPr>
          <p:cNvSpPr txBox="1">
            <a:spLocks/>
          </p:cNvSpPr>
          <p:nvPr/>
        </p:nvSpPr>
        <p:spPr>
          <a:xfrm>
            <a:off x="329739" y="1869210"/>
            <a:ext cx="11002945" cy="3851057"/>
          </a:xfrm>
          <a:prstGeom prst="rect">
            <a:avLst/>
          </a:prstGeom>
          <a:noFill/>
        </p:spPr>
        <p:txBody>
          <a:bodyPr vert="horz" lIns="91440" tIns="45720" rIns="91440" bIns="45720" rtlCol="0" anchor="t" anchorCtr="0">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dirty="0"/>
          </a:p>
          <a:p>
            <a:pPr lvl="0"/>
            <a:r>
              <a:rPr lang="fr-FR" sz="6400" b="1" dirty="0"/>
              <a:t>Joël BOYER : </a:t>
            </a:r>
            <a:r>
              <a:rPr lang="fr-FR" sz="6400" dirty="0"/>
              <a:t>Vice-Président délégué au Géoparc Mondial UNESCO, à la Réserve Internationale de Ciel Etoilé et aux Transitions et Changements de pratiques. </a:t>
            </a:r>
          </a:p>
          <a:p>
            <a:r>
              <a:rPr lang="fr-FR" sz="6400" b="1" dirty="0"/>
              <a:t> </a:t>
            </a:r>
            <a:endParaRPr lang="fr-FR" sz="6400" dirty="0"/>
          </a:p>
          <a:p>
            <a:pPr lvl="0"/>
            <a:r>
              <a:rPr lang="fr-FR" sz="6400" b="1" dirty="0"/>
              <a:t>Antoine Alexandre CAVROY</a:t>
            </a:r>
            <a:r>
              <a:rPr lang="fr-FR" sz="6400" dirty="0"/>
              <a:t>: Vice-Président délégué à l’énergie, aux mobilités douces, à l’urbanisme et au paysage.</a:t>
            </a:r>
          </a:p>
          <a:p>
            <a:r>
              <a:rPr lang="fr-FR" sz="6400" dirty="0"/>
              <a:t> </a:t>
            </a:r>
          </a:p>
          <a:p>
            <a:pPr lvl="0"/>
            <a:r>
              <a:rPr lang="fr-FR" sz="6400" b="1" dirty="0"/>
              <a:t>Francis GIRAUD :</a:t>
            </a:r>
            <a:r>
              <a:rPr lang="fr-FR" sz="6400" dirty="0"/>
              <a:t> Vice-Président délégué à la myrtille sauvage, à la châtaigne et à la forêt.</a:t>
            </a:r>
          </a:p>
          <a:p>
            <a:r>
              <a:rPr lang="fr-FR" sz="6400" dirty="0"/>
              <a:t> </a:t>
            </a:r>
          </a:p>
          <a:p>
            <a:pPr lvl="0"/>
            <a:r>
              <a:rPr lang="fr-FR" sz="6400" b="1" dirty="0"/>
              <a:t>Thierry LECLERC : </a:t>
            </a:r>
            <a:r>
              <a:rPr lang="fr-FR" sz="6400" dirty="0"/>
              <a:t>Vice-Président délégué à la proximité territoriale, au tourisme et à l’attractivité, à la marque Valeurs Parc, à la communication touristique et aux relations avec le Département de Haute Loire.</a:t>
            </a:r>
          </a:p>
          <a:p>
            <a:r>
              <a:rPr lang="fr-FR" sz="6400" dirty="0"/>
              <a:t> </a:t>
            </a:r>
          </a:p>
          <a:p>
            <a:pPr lvl="0"/>
            <a:r>
              <a:rPr lang="fr-FR" sz="6400" b="1" dirty="0"/>
              <a:t>Thierry LAGRANGE : </a:t>
            </a:r>
            <a:r>
              <a:rPr lang="fr-FR" sz="6400" dirty="0"/>
              <a:t>Vice-Président délégué aux finances, aux ressources humaines, à la culture et aux patrimoines culturels. </a:t>
            </a:r>
          </a:p>
          <a:p>
            <a:r>
              <a:rPr lang="fr-FR" sz="6400" dirty="0"/>
              <a:t> </a:t>
            </a:r>
          </a:p>
          <a:p>
            <a:pPr lvl="0"/>
            <a:r>
              <a:rPr lang="fr-FR" sz="6400" b="1" dirty="0"/>
              <a:t>Isabelle MASSEBEUF : </a:t>
            </a:r>
            <a:r>
              <a:rPr lang="fr-FR" sz="6400" dirty="0"/>
              <a:t>Vice-Présidente déléguée à la Pierre sèche, à l’économie et aux relations avec la Chambre de Métiers et de l’Artisanat et la Chambre de Commerce et d’Industrie,</a:t>
            </a:r>
          </a:p>
          <a:p>
            <a:r>
              <a:rPr lang="fr-FR" sz="6400" dirty="0"/>
              <a:t> </a:t>
            </a:r>
          </a:p>
          <a:p>
            <a:pPr lvl="0"/>
            <a:r>
              <a:rPr lang="fr-FR" sz="6400" b="1" dirty="0"/>
              <a:t>Ingrid PETIT</a:t>
            </a:r>
            <a:r>
              <a:rPr lang="fr-FR" sz="6400" dirty="0"/>
              <a:t> : Vice-Présidente déléguée à l’Education, au Handicap et aux Actions sociales</a:t>
            </a:r>
          </a:p>
          <a:p>
            <a:r>
              <a:rPr lang="fr-FR" sz="6400" dirty="0"/>
              <a:t> </a:t>
            </a:r>
          </a:p>
          <a:p>
            <a:pPr lvl="0"/>
            <a:r>
              <a:rPr lang="fr-FR" sz="6400" b="1" dirty="0"/>
              <a:t>Françoise RIEU-FROMENTIN : </a:t>
            </a:r>
            <a:r>
              <a:rPr lang="fr-FR" sz="6400" dirty="0"/>
              <a:t>Vice-Présidente déléguée à l’Agriculture et à l’Alimentation </a:t>
            </a:r>
          </a:p>
          <a:p>
            <a:r>
              <a:rPr lang="fr-FR" sz="6400" b="1" dirty="0"/>
              <a:t> </a:t>
            </a:r>
            <a:endParaRPr lang="fr-FR" sz="6400" dirty="0"/>
          </a:p>
          <a:p>
            <a:pPr lvl="0"/>
            <a:r>
              <a:rPr lang="fr-FR" sz="6400" b="1" dirty="0"/>
              <a:t>Catherine USALA : </a:t>
            </a:r>
            <a:r>
              <a:rPr lang="fr-FR" sz="6400" dirty="0"/>
              <a:t>Vice-Présidente déléguée à l’Education, à la Biodiversité et aux Patrimoines naturels </a:t>
            </a:r>
          </a:p>
        </p:txBody>
      </p:sp>
      <p:sp>
        <p:nvSpPr>
          <p:cNvPr id="2" name="Titre 1">
            <a:extLst>
              <a:ext uri="{FF2B5EF4-FFF2-40B4-BE49-F238E27FC236}">
                <a16:creationId xmlns:a16="http://schemas.microsoft.com/office/drawing/2014/main" id="{75C791CE-9120-061F-01A6-3F85CE33E0FE}"/>
              </a:ext>
            </a:extLst>
          </p:cNvPr>
          <p:cNvSpPr txBox="1">
            <a:spLocks/>
          </p:cNvSpPr>
          <p:nvPr/>
        </p:nvSpPr>
        <p:spPr>
          <a:xfrm>
            <a:off x="0" y="205829"/>
            <a:ext cx="11002946" cy="11178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r>
              <a:rPr lang="fr-FR" sz="3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Délégations aux vice-présidences</a:t>
            </a:r>
          </a:p>
        </p:txBody>
      </p:sp>
      <p:sp>
        <p:nvSpPr>
          <p:cNvPr id="9" name="ZoneTexte 8">
            <a:extLst>
              <a:ext uri="{FF2B5EF4-FFF2-40B4-BE49-F238E27FC236}">
                <a16:creationId xmlns:a16="http://schemas.microsoft.com/office/drawing/2014/main" id="{946AC666-CCB4-09F7-C131-C0E5A9E23EC6}"/>
              </a:ext>
            </a:extLst>
          </p:cNvPr>
          <p:cNvSpPr txBox="1"/>
          <p:nvPr/>
        </p:nvSpPr>
        <p:spPr>
          <a:xfrm>
            <a:off x="329739" y="1007539"/>
            <a:ext cx="11759380" cy="707886"/>
          </a:xfrm>
          <a:prstGeom prst="rect">
            <a:avLst/>
          </a:prstGeom>
          <a:noFill/>
        </p:spPr>
        <p:txBody>
          <a:bodyPr wrap="square">
            <a:spAutoFit/>
          </a:bodyPr>
          <a:lstStyle/>
          <a:p>
            <a:r>
              <a:rPr lang="fr-FR" sz="2000" dirty="0"/>
              <a:t>Suite à leur élection au Bureau syndical du 9 juillet, la Présidente, sous sa surveillance et sa responsabilité, délègue l’exercice d’une partie de ses fonctions aux neuf vice-</a:t>
            </a:r>
            <a:r>
              <a:rPr lang="fr-FR" sz="2000" dirty="0" err="1"/>
              <a:t>Président.e.s</a:t>
            </a:r>
            <a:r>
              <a:rPr lang="fr-FR" sz="2000" dirty="0"/>
              <a:t> </a:t>
            </a:r>
            <a:r>
              <a:rPr lang="fr-FR" sz="2000" dirty="0" err="1"/>
              <a:t>élu.e.s</a:t>
            </a:r>
            <a:r>
              <a:rPr lang="fr-FR" sz="2000" dirty="0"/>
              <a:t> : </a:t>
            </a:r>
          </a:p>
        </p:txBody>
      </p:sp>
    </p:spTree>
    <p:extLst>
      <p:ext uri="{BB962C8B-B14F-4D97-AF65-F5344CB8AC3E}">
        <p14:creationId xmlns:p14="http://schemas.microsoft.com/office/powerpoint/2010/main" val="1853596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30CEC3B-079D-D565-4A4F-EFBDD5E705F7}"/>
              </a:ext>
            </a:extLst>
          </p:cNvPr>
          <p:cNvPicPr>
            <a:picLocks noChangeAspect="1"/>
          </p:cNvPicPr>
          <p:nvPr/>
        </p:nvPicPr>
        <p:blipFill>
          <a:blip r:embed="rId2"/>
          <a:srcRect r="1024" b="-2"/>
          <a:stretch>
            <a:fillRect/>
          </a:stretch>
        </p:blipFill>
        <p:spPr>
          <a:xfrm>
            <a:off x="20" y="655"/>
            <a:ext cx="8115280" cy="4468659"/>
          </a:xfrm>
          <a:prstGeom prst="rect">
            <a:avLst/>
          </a:prstGeom>
        </p:spPr>
      </p:pic>
      <p:pic>
        <p:nvPicPr>
          <p:cNvPr id="6" name="Image 5">
            <a:extLst>
              <a:ext uri="{FF2B5EF4-FFF2-40B4-BE49-F238E27FC236}">
                <a16:creationId xmlns:a16="http://schemas.microsoft.com/office/drawing/2014/main" id="{00000000-0008-0000-0000-000006000000}"/>
              </a:ext>
            </a:extLst>
          </p:cNvPr>
          <p:cNvPicPr>
            <a:picLocks noChangeAspect="1"/>
          </p:cNvPicPr>
          <p:nvPr/>
        </p:nvPicPr>
        <p:blipFill>
          <a:blip r:embed="rId3" cstate="print"/>
          <a:srcRect l="19246" r="20061" b="-2"/>
          <a:stretch>
            <a:fillRect/>
          </a:stretch>
        </p:blipFill>
        <p:spPr>
          <a:xfrm>
            <a:off x="8115298" y="-6"/>
            <a:ext cx="4076702" cy="4468876"/>
          </a:xfrm>
          <a:prstGeom prst="rect">
            <a:avLst/>
          </a:prstGeom>
        </p:spPr>
      </p:pic>
      <p:sp>
        <p:nvSpPr>
          <p:cNvPr id="2" name="Titre 1">
            <a:extLst>
              <a:ext uri="{FF2B5EF4-FFF2-40B4-BE49-F238E27FC236}">
                <a16:creationId xmlns:a16="http://schemas.microsoft.com/office/drawing/2014/main" id="{66DAC325-3308-E7B2-5923-09983210841C}"/>
              </a:ext>
            </a:extLst>
          </p:cNvPr>
          <p:cNvSpPr>
            <a:spLocks noGrp="1"/>
          </p:cNvSpPr>
          <p:nvPr>
            <p:ph type="ctrTitle"/>
          </p:nvPr>
        </p:nvSpPr>
        <p:spPr>
          <a:xfrm>
            <a:off x="855406" y="4734900"/>
            <a:ext cx="9932691" cy="858742"/>
          </a:xfrm>
        </p:spPr>
        <p:txBody>
          <a:bodyPr anchor="ctr">
            <a:normAutofit/>
          </a:bodyPr>
          <a:lstStyle/>
          <a:p>
            <a:pPr algn="l"/>
            <a:r>
              <a:rPr lang="fr-FR" sz="4800" dirty="0">
                <a:solidFill>
                  <a:srgbClr val="FFFFFF"/>
                </a:solidFill>
              </a:rPr>
              <a:t>Joel Boyer</a:t>
            </a:r>
          </a:p>
        </p:txBody>
      </p:sp>
      <p:sp>
        <p:nvSpPr>
          <p:cNvPr id="3" name="Sous-titre 2">
            <a:extLst>
              <a:ext uri="{FF2B5EF4-FFF2-40B4-BE49-F238E27FC236}">
                <a16:creationId xmlns:a16="http://schemas.microsoft.com/office/drawing/2014/main" id="{875C4A51-D0AE-A5B2-4056-DEFCBCE1044A}"/>
              </a:ext>
            </a:extLst>
          </p:cNvPr>
          <p:cNvSpPr>
            <a:spLocks noGrp="1"/>
          </p:cNvSpPr>
          <p:nvPr>
            <p:ph type="subTitle" idx="1"/>
          </p:nvPr>
        </p:nvSpPr>
        <p:spPr>
          <a:xfrm>
            <a:off x="719324" y="4860880"/>
            <a:ext cx="10204854" cy="606782"/>
          </a:xfrm>
        </p:spPr>
        <p:txBody>
          <a:bodyPr anchor="t">
            <a:normAutofit fontScale="92500" lnSpcReduction="10000"/>
          </a:bodyPr>
          <a:lstStyle/>
          <a:p>
            <a:pPr algn="l"/>
            <a:r>
              <a:rPr lang="fr-FR" sz="2200" b="1" dirty="0"/>
              <a:t>Vice- Président délégué au Géoparc Mondial UNESCO, à la Réserve Internationale de Ciel Etoilé et aux Transitions et Changements de pratiques</a:t>
            </a:r>
          </a:p>
        </p:txBody>
      </p:sp>
    </p:spTree>
    <p:extLst>
      <p:ext uri="{BB962C8B-B14F-4D97-AF65-F5344CB8AC3E}">
        <p14:creationId xmlns:p14="http://schemas.microsoft.com/office/powerpoint/2010/main" val="3320703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7EDCB-FDBA-28EC-126D-FD4B109474D7}"/>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84928C5D-66F4-CA99-E950-3CA88A84753B}"/>
              </a:ext>
            </a:extLst>
          </p:cNvPr>
          <p:cNvSpPr txBox="1">
            <a:spLocks/>
          </p:cNvSpPr>
          <p:nvPr/>
        </p:nvSpPr>
        <p:spPr>
          <a:xfrm>
            <a:off x="909842" y="2353421"/>
            <a:ext cx="5097667" cy="2151157"/>
          </a:xfrm>
          <a:prstGeom prst="rect">
            <a:avLst/>
          </a:prstGeom>
          <a:noFill/>
        </p:spPr>
        <p:txBody>
          <a:bodyPr vert="horz" lIns="91440" tIns="45720" rIns="91440" bIns="45720" rtlCol="0" anchor="t" anchorCtr="0">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400" b="1" dirty="0"/>
              <a:t> </a:t>
            </a:r>
            <a:endParaRPr lang="fr-FR" sz="6400" dirty="0"/>
          </a:p>
          <a:p>
            <a:pPr lvl="0"/>
            <a:r>
              <a:rPr lang="fr-FR" sz="6400" b="1" dirty="0"/>
              <a:t>Antoine Alexandre CAVROY </a:t>
            </a:r>
          </a:p>
          <a:p>
            <a:pPr lvl="0"/>
            <a:endParaRPr lang="fr-FR" sz="6400" b="1" dirty="0"/>
          </a:p>
          <a:p>
            <a:pPr lvl="0"/>
            <a:r>
              <a:rPr lang="fr-FR" sz="6400" dirty="0"/>
              <a:t>Vice-Président délégué à l’énergie, aux mobilités douces, à l’urbanisme et au paysage</a:t>
            </a:r>
          </a:p>
          <a:p>
            <a:r>
              <a:rPr lang="fr-FR" sz="6400" dirty="0"/>
              <a:t> </a:t>
            </a:r>
          </a:p>
        </p:txBody>
      </p:sp>
      <p:pic>
        <p:nvPicPr>
          <p:cNvPr id="3" name="Image 2">
            <a:extLst>
              <a:ext uri="{FF2B5EF4-FFF2-40B4-BE49-F238E27FC236}">
                <a16:creationId xmlns:a16="http://schemas.microsoft.com/office/drawing/2014/main" id="{FC79DC75-D611-3D9D-9E37-FE78AB44146C}"/>
              </a:ext>
            </a:extLst>
          </p:cNvPr>
          <p:cNvPicPr>
            <a:picLocks noChangeAspect="1"/>
          </p:cNvPicPr>
          <p:nvPr/>
        </p:nvPicPr>
        <p:blipFill>
          <a:blip r:embed="rId2"/>
          <a:stretch>
            <a:fillRect/>
          </a:stretch>
        </p:blipFill>
        <p:spPr>
          <a:xfrm>
            <a:off x="7185193" y="1527173"/>
            <a:ext cx="3716770" cy="3803652"/>
          </a:xfrm>
          <a:prstGeom prst="rect">
            <a:avLst/>
          </a:prstGeom>
        </p:spPr>
      </p:pic>
    </p:spTree>
    <p:extLst>
      <p:ext uri="{BB962C8B-B14F-4D97-AF65-F5344CB8AC3E}">
        <p14:creationId xmlns:p14="http://schemas.microsoft.com/office/powerpoint/2010/main" val="2723303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48837-CE8E-EA8C-CDEB-779470C16ADD}"/>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DC33FCB9-49E8-04FD-EFE3-AF2531D31226}"/>
              </a:ext>
            </a:extLst>
          </p:cNvPr>
          <p:cNvSpPr txBox="1">
            <a:spLocks/>
          </p:cNvSpPr>
          <p:nvPr/>
        </p:nvSpPr>
        <p:spPr>
          <a:xfrm>
            <a:off x="909842" y="1848465"/>
            <a:ext cx="5461461" cy="2656113"/>
          </a:xfrm>
          <a:prstGeom prst="rect">
            <a:avLst/>
          </a:prstGeom>
          <a:noFill/>
        </p:spPr>
        <p:txBody>
          <a:bodyPr vert="horz" lIns="91440" tIns="45720" rIns="91440" bIns="45720" rtlCol="0" anchor="t" anchorCtr="0">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6400" b="1" dirty="0"/>
              <a:t> </a:t>
            </a:r>
            <a:endParaRPr lang="fr-FR" sz="6400" dirty="0"/>
          </a:p>
          <a:p>
            <a:pPr lvl="0"/>
            <a:r>
              <a:rPr lang="fr-FR" sz="6400" b="1" dirty="0"/>
              <a:t>Francis GIRAUD </a:t>
            </a:r>
          </a:p>
          <a:p>
            <a:pPr lvl="0"/>
            <a:endParaRPr lang="fr-FR" sz="6400" b="1" dirty="0"/>
          </a:p>
          <a:p>
            <a:pPr lvl="0"/>
            <a:r>
              <a:rPr lang="fr-FR" sz="6400" dirty="0"/>
              <a:t>Vice-Président délégué à la myrtille sauvage, à la châtaigne et à la forêt</a:t>
            </a:r>
          </a:p>
          <a:p>
            <a:r>
              <a:rPr lang="fr-FR" sz="6400" dirty="0"/>
              <a:t> </a:t>
            </a:r>
          </a:p>
          <a:p>
            <a:endParaRPr lang="fr-FR" sz="6400" dirty="0"/>
          </a:p>
        </p:txBody>
      </p:sp>
      <p:pic>
        <p:nvPicPr>
          <p:cNvPr id="2" name="Image 1">
            <a:extLst>
              <a:ext uri="{FF2B5EF4-FFF2-40B4-BE49-F238E27FC236}">
                <a16:creationId xmlns:a16="http://schemas.microsoft.com/office/drawing/2014/main" id="{C1F28114-9AD5-F93A-2661-33109B988979}"/>
              </a:ext>
            </a:extLst>
          </p:cNvPr>
          <p:cNvPicPr>
            <a:picLocks noChangeAspect="1"/>
          </p:cNvPicPr>
          <p:nvPr/>
        </p:nvPicPr>
        <p:blipFill>
          <a:blip r:embed="rId2"/>
          <a:stretch>
            <a:fillRect/>
          </a:stretch>
        </p:blipFill>
        <p:spPr>
          <a:xfrm>
            <a:off x="7151973" y="1515433"/>
            <a:ext cx="3034245" cy="2786426"/>
          </a:xfrm>
          <a:prstGeom prst="rect">
            <a:avLst/>
          </a:prstGeom>
        </p:spPr>
      </p:pic>
    </p:spTree>
    <p:extLst>
      <p:ext uri="{BB962C8B-B14F-4D97-AF65-F5344CB8AC3E}">
        <p14:creationId xmlns:p14="http://schemas.microsoft.com/office/powerpoint/2010/main" val="640859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67DE4-E628-DDC8-E3B9-AEF436B67A87}"/>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8F33654-81CD-0EB4-2A36-53DA8B638191}"/>
              </a:ext>
            </a:extLst>
          </p:cNvPr>
          <p:cNvSpPr txBox="1">
            <a:spLocks/>
          </p:cNvSpPr>
          <p:nvPr/>
        </p:nvSpPr>
        <p:spPr>
          <a:xfrm>
            <a:off x="838200" y="1825625"/>
            <a:ext cx="5181600" cy="43513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spcBef>
                <a:spcPts val="1000"/>
              </a:spcBef>
            </a:pPr>
            <a:r>
              <a:rPr lang="fr-FR" sz="2800" b="1" dirty="0">
                <a:latin typeface="+mn-lt"/>
                <a:ea typeface="+mn-ea"/>
                <a:cs typeface="+mn-cs"/>
              </a:rPr>
              <a:t>Thierry LECLERC</a:t>
            </a:r>
          </a:p>
          <a:p>
            <a:pPr lvl="0">
              <a:spcBef>
                <a:spcPts val="1000"/>
              </a:spcBef>
            </a:pPr>
            <a:r>
              <a:rPr lang="fr-FR" sz="2800" dirty="0">
                <a:latin typeface="+mn-lt"/>
                <a:ea typeface="+mn-ea"/>
                <a:cs typeface="+mn-cs"/>
              </a:rPr>
              <a:t>Vice-Président délégué à la proximité territoriale, au tourisme et à l’attractivité, à la marque Valeurs Parc, à la communication touristique et aux relations avec le Département de Haute Loire  </a:t>
            </a:r>
          </a:p>
          <a:p>
            <a:pPr marL="228600" indent="-228600">
              <a:spcBef>
                <a:spcPts val="1000"/>
              </a:spcBef>
              <a:buFont typeface="Arial" panose="020B0604020202020204" pitchFamily="34" charset="0"/>
              <a:buChar char="•"/>
            </a:pPr>
            <a:endParaRPr lang="fr-FR" sz="2800" dirty="0">
              <a:latin typeface="+mn-lt"/>
              <a:ea typeface="+mn-ea"/>
              <a:cs typeface="+mn-cs"/>
            </a:endParaRPr>
          </a:p>
        </p:txBody>
      </p:sp>
      <p:pic>
        <p:nvPicPr>
          <p:cNvPr id="3" name="Image 2">
            <a:extLst>
              <a:ext uri="{FF2B5EF4-FFF2-40B4-BE49-F238E27FC236}">
                <a16:creationId xmlns:a16="http://schemas.microsoft.com/office/drawing/2014/main" id="{00000000-0008-0000-0000-000002000000}"/>
              </a:ext>
            </a:extLst>
          </p:cNvPr>
          <p:cNvPicPr>
            <a:picLocks noChangeAspect="1"/>
          </p:cNvPicPr>
          <p:nvPr/>
        </p:nvPicPr>
        <p:blipFill>
          <a:blip r:embed="rId2" cstate="print"/>
          <a:srcRect l="9868" r="10744" b="-1"/>
          <a:stretch>
            <a:fillRect/>
          </a:stretch>
        </p:blipFill>
        <p:spPr>
          <a:xfrm>
            <a:off x="6172200" y="1825625"/>
            <a:ext cx="5181600" cy="4351338"/>
          </a:xfrm>
          <a:prstGeom prst="rect">
            <a:avLst/>
          </a:prstGeom>
          <a:noFill/>
        </p:spPr>
      </p:pic>
      <p:sp>
        <p:nvSpPr>
          <p:cNvPr id="18" name="Slide Number Placeholder 4">
            <a:extLst>
              <a:ext uri="{FF2B5EF4-FFF2-40B4-BE49-F238E27FC236}">
                <a16:creationId xmlns:a16="http://schemas.microsoft.com/office/drawing/2014/main" id="{5565E5EE-F821-22D2-547B-53B0DA7B3F5D}"/>
              </a:ext>
            </a:extLst>
          </p:cNvPr>
          <p:cNvSpPr>
            <a:spLocks noGrp="1"/>
          </p:cNvSpPr>
          <p:nvPr>
            <p:ph type="sldNum" sz="quarter" idx="12"/>
          </p:nvPr>
        </p:nvSpPr>
        <p:spPr>
          <a:xfrm>
            <a:off x="8610600" y="6356350"/>
            <a:ext cx="2743200" cy="365125"/>
          </a:xfrm>
        </p:spPr>
        <p:txBody>
          <a:bodyPr/>
          <a:lstStyle/>
          <a:p>
            <a:pPr>
              <a:spcAft>
                <a:spcPts val="600"/>
              </a:spcAft>
            </a:pPr>
            <a:fld id="{7F8A1598-B9A6-4561-AE25-E2968562BCA0}" type="slidenum">
              <a:rPr lang="fr-FR" smtClean="0"/>
              <a:pPr>
                <a:spcAft>
                  <a:spcPts val="600"/>
                </a:spcAft>
              </a:pPr>
              <a:t>16</a:t>
            </a:fld>
            <a:endParaRPr lang="fr-FR"/>
          </a:p>
        </p:txBody>
      </p:sp>
    </p:spTree>
    <p:extLst>
      <p:ext uri="{BB962C8B-B14F-4D97-AF65-F5344CB8AC3E}">
        <p14:creationId xmlns:p14="http://schemas.microsoft.com/office/powerpoint/2010/main" val="2023642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60ED-327D-9422-2875-31CE7FD7F421}"/>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A6037977-2DAA-4554-C90D-EEB4F326F886}"/>
              </a:ext>
            </a:extLst>
          </p:cNvPr>
          <p:cNvSpPr txBox="1">
            <a:spLocks/>
          </p:cNvSpPr>
          <p:nvPr/>
        </p:nvSpPr>
        <p:spPr>
          <a:xfrm>
            <a:off x="838200" y="1825625"/>
            <a:ext cx="5181600" cy="43513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800" dirty="0"/>
              <a:t> </a:t>
            </a:r>
          </a:p>
          <a:p>
            <a:pPr lvl="0"/>
            <a:r>
              <a:rPr lang="fr-FR" sz="2800" b="1" dirty="0"/>
              <a:t>Thierry LAGRANGE </a:t>
            </a:r>
          </a:p>
          <a:p>
            <a:pPr lvl="0"/>
            <a:endParaRPr lang="fr-FR" sz="2800" b="1" dirty="0"/>
          </a:p>
          <a:p>
            <a:pPr lvl="0"/>
            <a:r>
              <a:rPr lang="fr-FR" sz="2800" dirty="0"/>
              <a:t>Vice-Président délégué aux finances, aux ressources humaines, à la culture et aux patrimoines culturels</a:t>
            </a:r>
          </a:p>
          <a:p>
            <a:r>
              <a:rPr lang="fr-FR" sz="2800" dirty="0"/>
              <a:t> </a:t>
            </a:r>
          </a:p>
          <a:p>
            <a:pPr marL="228600" indent="-228600">
              <a:spcBef>
                <a:spcPts val="1000"/>
              </a:spcBef>
              <a:buFont typeface="Arial" panose="020B0604020202020204" pitchFamily="34" charset="0"/>
              <a:buChar char="•"/>
            </a:pPr>
            <a:endParaRPr lang="fr-FR" sz="2800" dirty="0">
              <a:latin typeface="+mn-lt"/>
              <a:ea typeface="+mn-ea"/>
              <a:cs typeface="+mn-cs"/>
            </a:endParaRPr>
          </a:p>
        </p:txBody>
      </p:sp>
      <p:sp>
        <p:nvSpPr>
          <p:cNvPr id="18" name="Slide Number Placeholder 4">
            <a:extLst>
              <a:ext uri="{FF2B5EF4-FFF2-40B4-BE49-F238E27FC236}">
                <a16:creationId xmlns:a16="http://schemas.microsoft.com/office/drawing/2014/main" id="{5E67F55A-FB93-E158-D9BA-05E33F426482}"/>
              </a:ext>
            </a:extLst>
          </p:cNvPr>
          <p:cNvSpPr>
            <a:spLocks noGrp="1"/>
          </p:cNvSpPr>
          <p:nvPr>
            <p:ph type="sldNum" sz="quarter" idx="12"/>
          </p:nvPr>
        </p:nvSpPr>
        <p:spPr>
          <a:xfrm>
            <a:off x="8610600" y="6356350"/>
            <a:ext cx="2743200" cy="365125"/>
          </a:xfrm>
        </p:spPr>
        <p:txBody>
          <a:bodyPr/>
          <a:lstStyle/>
          <a:p>
            <a:pPr>
              <a:spcAft>
                <a:spcPts val="600"/>
              </a:spcAft>
            </a:pPr>
            <a:fld id="{7F8A1598-B9A6-4561-AE25-E2968562BCA0}" type="slidenum">
              <a:rPr lang="fr-FR" smtClean="0"/>
              <a:pPr>
                <a:spcAft>
                  <a:spcPts val="600"/>
                </a:spcAft>
              </a:pPr>
              <a:t>17</a:t>
            </a:fld>
            <a:endParaRPr lang="fr-FR"/>
          </a:p>
        </p:txBody>
      </p:sp>
      <p:pic>
        <p:nvPicPr>
          <p:cNvPr id="2" name="Image 1">
            <a:extLst>
              <a:ext uri="{FF2B5EF4-FFF2-40B4-BE49-F238E27FC236}">
                <a16:creationId xmlns:a16="http://schemas.microsoft.com/office/drawing/2014/main" id="{F3BC869F-A4DC-4A5E-4E2C-05F6637F200A}"/>
              </a:ext>
            </a:extLst>
          </p:cNvPr>
          <p:cNvPicPr>
            <a:picLocks noChangeAspect="1"/>
          </p:cNvPicPr>
          <p:nvPr/>
        </p:nvPicPr>
        <p:blipFill>
          <a:blip r:embed="rId2"/>
          <a:stretch>
            <a:fillRect/>
          </a:stretch>
        </p:blipFill>
        <p:spPr>
          <a:xfrm>
            <a:off x="6783598" y="1566186"/>
            <a:ext cx="3910928" cy="3725627"/>
          </a:xfrm>
          <a:prstGeom prst="rect">
            <a:avLst/>
          </a:prstGeom>
        </p:spPr>
      </p:pic>
    </p:spTree>
    <p:extLst>
      <p:ext uri="{BB962C8B-B14F-4D97-AF65-F5344CB8AC3E}">
        <p14:creationId xmlns:p14="http://schemas.microsoft.com/office/powerpoint/2010/main" val="3190504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7CBCD-B06F-66C7-4E13-413ED53847F6}"/>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12A82026-48AD-918A-8004-CCC0FDBD339F}"/>
              </a:ext>
            </a:extLst>
          </p:cNvPr>
          <p:cNvSpPr txBox="1">
            <a:spLocks/>
          </p:cNvSpPr>
          <p:nvPr/>
        </p:nvSpPr>
        <p:spPr>
          <a:xfrm>
            <a:off x="838200" y="1825625"/>
            <a:ext cx="5181600" cy="43513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fr-FR" sz="2800" b="1" dirty="0">
                <a:latin typeface="+mn-lt"/>
                <a:ea typeface="+mn-ea"/>
                <a:cs typeface="+mn-cs"/>
              </a:rPr>
              <a:t>Isabelle MASSEBEUF </a:t>
            </a:r>
          </a:p>
          <a:p>
            <a:pPr marL="228600" lvl="0" indent="-228600">
              <a:spcBef>
                <a:spcPts val="1000"/>
              </a:spcBef>
              <a:buFont typeface="Arial" panose="020B0604020202020204" pitchFamily="34" charset="0"/>
              <a:buChar char="•"/>
            </a:pPr>
            <a:endParaRPr lang="fr-FR" sz="2800" b="1" dirty="0">
              <a:latin typeface="+mn-lt"/>
              <a:ea typeface="+mn-ea"/>
              <a:cs typeface="+mn-cs"/>
            </a:endParaRPr>
          </a:p>
          <a:p>
            <a:pPr lvl="0">
              <a:spcBef>
                <a:spcPts val="1000"/>
              </a:spcBef>
            </a:pPr>
            <a:r>
              <a:rPr lang="fr-FR" sz="2800" dirty="0">
                <a:latin typeface="+mn-lt"/>
                <a:ea typeface="+mn-ea"/>
                <a:cs typeface="+mn-cs"/>
              </a:rPr>
              <a:t>Vice-Présidente déléguée à la Pierre sèche, à l’économie et aux relations avec la Chambre de Métiers et de l’Artisanat et la Chambre de Commerce et d’Industrie  </a:t>
            </a:r>
          </a:p>
          <a:p>
            <a:pPr marL="228600" indent="-228600">
              <a:spcBef>
                <a:spcPts val="1000"/>
              </a:spcBef>
              <a:buFont typeface="Arial" panose="020B0604020202020204" pitchFamily="34" charset="0"/>
              <a:buChar char="•"/>
            </a:pPr>
            <a:endParaRPr lang="fr-FR" sz="2800" dirty="0">
              <a:latin typeface="+mn-lt"/>
              <a:ea typeface="+mn-ea"/>
              <a:cs typeface="+mn-cs"/>
            </a:endParaRPr>
          </a:p>
        </p:txBody>
      </p:sp>
      <p:pic>
        <p:nvPicPr>
          <p:cNvPr id="3" name="Image 2">
            <a:extLst>
              <a:ext uri="{FF2B5EF4-FFF2-40B4-BE49-F238E27FC236}">
                <a16:creationId xmlns:a16="http://schemas.microsoft.com/office/drawing/2014/main" id="{00000000-0008-0000-0000-00000A000000}"/>
              </a:ext>
            </a:extLst>
          </p:cNvPr>
          <p:cNvPicPr>
            <a:picLocks noChangeAspect="1"/>
          </p:cNvPicPr>
          <p:nvPr/>
        </p:nvPicPr>
        <p:blipFill>
          <a:blip r:embed="rId2" cstate="print"/>
          <a:srcRect l="13755" r="6472" b="-1"/>
          <a:stretch>
            <a:fillRect/>
          </a:stretch>
        </p:blipFill>
        <p:spPr>
          <a:xfrm>
            <a:off x="6172200" y="1825625"/>
            <a:ext cx="5181600" cy="4351338"/>
          </a:xfrm>
          <a:prstGeom prst="rect">
            <a:avLst/>
          </a:prstGeom>
          <a:noFill/>
        </p:spPr>
      </p:pic>
      <p:sp>
        <p:nvSpPr>
          <p:cNvPr id="18" name="Slide Number Placeholder 4">
            <a:extLst>
              <a:ext uri="{FF2B5EF4-FFF2-40B4-BE49-F238E27FC236}">
                <a16:creationId xmlns:a16="http://schemas.microsoft.com/office/drawing/2014/main" id="{455AF41E-E090-DFC5-6D4D-2E619AF0AED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F8A1598-B9A6-4561-AE25-E2968562BCA0}" type="slidenum">
              <a:rPr lang="fr-FR" smtClean="0"/>
              <a:pPr>
                <a:spcAft>
                  <a:spcPts val="600"/>
                </a:spcAft>
              </a:pPr>
              <a:t>18</a:t>
            </a:fld>
            <a:endParaRPr lang="fr-FR"/>
          </a:p>
        </p:txBody>
      </p:sp>
    </p:spTree>
    <p:extLst>
      <p:ext uri="{BB962C8B-B14F-4D97-AF65-F5344CB8AC3E}">
        <p14:creationId xmlns:p14="http://schemas.microsoft.com/office/powerpoint/2010/main" val="1411621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DB313-02AE-DDD6-CCF6-CC251DAE7529}"/>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817AE378-BD4D-0EA1-0B37-F29A38A409B7}"/>
              </a:ext>
            </a:extLst>
          </p:cNvPr>
          <p:cNvSpPr txBox="1">
            <a:spLocks/>
          </p:cNvSpPr>
          <p:nvPr/>
        </p:nvSpPr>
        <p:spPr>
          <a:xfrm>
            <a:off x="838200" y="1825625"/>
            <a:ext cx="5181600" cy="43513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fr-FR" sz="2800" b="1" dirty="0"/>
              <a:t>Ingrid PETIT</a:t>
            </a:r>
            <a:r>
              <a:rPr lang="fr-FR" sz="2800" dirty="0"/>
              <a:t> </a:t>
            </a:r>
          </a:p>
          <a:p>
            <a:pPr lvl="0"/>
            <a:endParaRPr lang="fr-FR" sz="2800" dirty="0"/>
          </a:p>
          <a:p>
            <a:pPr lvl="0"/>
            <a:r>
              <a:rPr lang="fr-FR" sz="2800" dirty="0"/>
              <a:t>Vice-Présidente déléguée à l’Education, au Handicap et aux Actions sociales</a:t>
            </a:r>
          </a:p>
          <a:p>
            <a:pPr marL="228600" indent="-228600">
              <a:spcBef>
                <a:spcPts val="1000"/>
              </a:spcBef>
              <a:buFont typeface="Arial" panose="020B0604020202020204" pitchFamily="34" charset="0"/>
              <a:buChar char="•"/>
            </a:pPr>
            <a:endParaRPr lang="fr-FR" sz="2800" dirty="0">
              <a:latin typeface="+mn-lt"/>
              <a:ea typeface="+mn-ea"/>
              <a:cs typeface="+mn-cs"/>
            </a:endParaRPr>
          </a:p>
        </p:txBody>
      </p:sp>
      <p:sp>
        <p:nvSpPr>
          <p:cNvPr id="18" name="Slide Number Placeholder 4">
            <a:extLst>
              <a:ext uri="{FF2B5EF4-FFF2-40B4-BE49-F238E27FC236}">
                <a16:creationId xmlns:a16="http://schemas.microsoft.com/office/drawing/2014/main" id="{AEDFE06D-3344-4531-A143-CD380E4F93A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F8A1598-B9A6-4561-AE25-E2968562BCA0}" type="slidenum">
              <a:rPr lang="fr-FR" smtClean="0"/>
              <a:pPr>
                <a:spcAft>
                  <a:spcPts val="600"/>
                </a:spcAft>
              </a:pPr>
              <a:t>19</a:t>
            </a:fld>
            <a:endParaRPr lang="fr-FR"/>
          </a:p>
        </p:txBody>
      </p:sp>
      <p:pic>
        <p:nvPicPr>
          <p:cNvPr id="2" name="Image 1">
            <a:extLst>
              <a:ext uri="{FF2B5EF4-FFF2-40B4-BE49-F238E27FC236}">
                <a16:creationId xmlns:a16="http://schemas.microsoft.com/office/drawing/2014/main" id="{3DF81964-1613-EB7B-A417-4613B996A620}"/>
              </a:ext>
            </a:extLst>
          </p:cNvPr>
          <p:cNvPicPr>
            <a:picLocks noChangeAspect="1"/>
          </p:cNvPicPr>
          <p:nvPr/>
        </p:nvPicPr>
        <p:blipFill>
          <a:blip r:embed="rId2"/>
          <a:stretch>
            <a:fillRect/>
          </a:stretch>
        </p:blipFill>
        <p:spPr>
          <a:xfrm>
            <a:off x="6937241" y="1052052"/>
            <a:ext cx="4019421" cy="3611262"/>
          </a:xfrm>
          <a:prstGeom prst="rect">
            <a:avLst/>
          </a:prstGeom>
        </p:spPr>
      </p:pic>
    </p:spTree>
    <p:extLst>
      <p:ext uri="{BB962C8B-B14F-4D97-AF65-F5344CB8AC3E}">
        <p14:creationId xmlns:p14="http://schemas.microsoft.com/office/powerpoint/2010/main" val="4588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8AD24-984D-2A27-DEEB-B628462931D5}"/>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411C24C6-13EC-18FB-D0FA-E53318C577FD}"/>
              </a:ext>
            </a:extLst>
          </p:cNvPr>
          <p:cNvSpPr txBox="1">
            <a:spLocks/>
          </p:cNvSpPr>
          <p:nvPr/>
        </p:nvSpPr>
        <p:spPr>
          <a:xfrm>
            <a:off x="838200" y="1825625"/>
            <a:ext cx="5181600" cy="198929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fr-FR" sz="2800" b="1" dirty="0"/>
              <a:t>Françoise RIEU-FROMENTIN </a:t>
            </a:r>
          </a:p>
          <a:p>
            <a:pPr lvl="0"/>
            <a:endParaRPr lang="fr-FR" sz="2800" b="1" dirty="0"/>
          </a:p>
          <a:p>
            <a:pPr lvl="0"/>
            <a:r>
              <a:rPr lang="fr-FR" sz="2800" dirty="0"/>
              <a:t>Vice-Présidente déléguée à l’Agriculture et à l’Alimentation</a:t>
            </a:r>
            <a:endParaRPr lang="fr-FR" sz="2800" dirty="0">
              <a:latin typeface="+mn-lt"/>
              <a:ea typeface="+mn-ea"/>
              <a:cs typeface="+mn-cs"/>
            </a:endParaRPr>
          </a:p>
        </p:txBody>
      </p:sp>
      <p:sp>
        <p:nvSpPr>
          <p:cNvPr id="18" name="Slide Number Placeholder 4">
            <a:extLst>
              <a:ext uri="{FF2B5EF4-FFF2-40B4-BE49-F238E27FC236}">
                <a16:creationId xmlns:a16="http://schemas.microsoft.com/office/drawing/2014/main" id="{5F3066D5-8096-002D-2229-B46F647266C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F8A1598-B9A6-4561-AE25-E2968562BCA0}" type="slidenum">
              <a:rPr lang="fr-FR" smtClean="0"/>
              <a:pPr>
                <a:spcAft>
                  <a:spcPts val="600"/>
                </a:spcAft>
              </a:pPr>
              <a:t>20</a:t>
            </a:fld>
            <a:endParaRPr lang="fr-FR"/>
          </a:p>
        </p:txBody>
      </p:sp>
      <p:pic>
        <p:nvPicPr>
          <p:cNvPr id="3" name="Picture 4">
            <a:extLst>
              <a:ext uri="{FF2B5EF4-FFF2-40B4-BE49-F238E27FC236}">
                <a16:creationId xmlns:a16="http://schemas.microsoft.com/office/drawing/2014/main" id="{00000000-0008-0000-0000-000004040000}"/>
              </a:ext>
            </a:extLst>
          </p:cNvPr>
          <p:cNvPicPr>
            <a:picLocks noChangeAspect="1" noChangeArrowheads="1"/>
          </p:cNvPicPr>
          <p:nvPr/>
        </p:nvPicPr>
        <p:blipFill>
          <a:blip r:embed="rId2" cstate="print"/>
          <a:srcRect/>
          <a:stretch>
            <a:fillRect/>
          </a:stretch>
        </p:blipFill>
        <p:spPr bwMode="auto">
          <a:xfrm>
            <a:off x="7113324" y="1500485"/>
            <a:ext cx="2502623" cy="2351302"/>
          </a:xfrm>
          <a:prstGeom prst="rect">
            <a:avLst/>
          </a:prstGeom>
          <a:noFill/>
          <a:ln w="1">
            <a:noFill/>
            <a:miter lim="800000"/>
            <a:headEnd/>
            <a:tailEnd type="none" w="med" len="med"/>
          </a:ln>
          <a:effectLst/>
        </p:spPr>
      </p:pic>
    </p:spTree>
    <p:extLst>
      <p:ext uri="{BB962C8B-B14F-4D97-AF65-F5344CB8AC3E}">
        <p14:creationId xmlns:p14="http://schemas.microsoft.com/office/powerpoint/2010/main" val="1542168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01909-0867-720D-1C07-1BEC7B755221}"/>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3787A477-A706-7598-54D1-FEE89238A954}"/>
              </a:ext>
            </a:extLst>
          </p:cNvPr>
          <p:cNvSpPr txBox="1">
            <a:spLocks/>
          </p:cNvSpPr>
          <p:nvPr/>
        </p:nvSpPr>
        <p:spPr>
          <a:xfrm>
            <a:off x="838200" y="1825625"/>
            <a:ext cx="5181600" cy="43513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r>
              <a:rPr lang="fr-FR" sz="2800" b="1" dirty="0"/>
              <a:t>Catherine USALA </a:t>
            </a:r>
          </a:p>
          <a:p>
            <a:pPr lvl="0"/>
            <a:endParaRPr lang="fr-FR" sz="2800" b="1" dirty="0"/>
          </a:p>
          <a:p>
            <a:pPr lvl="0"/>
            <a:r>
              <a:rPr lang="fr-FR" sz="2800" dirty="0"/>
              <a:t>Vice-Présidente déléguée à l’Education, à la Biodiversité et aux Patrimoines naturels </a:t>
            </a:r>
          </a:p>
          <a:p>
            <a:pPr marL="228600" indent="-228600">
              <a:spcBef>
                <a:spcPts val="1000"/>
              </a:spcBef>
              <a:buFont typeface="Arial" panose="020B0604020202020204" pitchFamily="34" charset="0"/>
              <a:buChar char="•"/>
            </a:pPr>
            <a:endParaRPr lang="fr-FR" sz="2800" dirty="0">
              <a:latin typeface="+mn-lt"/>
              <a:ea typeface="+mn-ea"/>
              <a:cs typeface="+mn-cs"/>
            </a:endParaRPr>
          </a:p>
        </p:txBody>
      </p:sp>
      <p:sp>
        <p:nvSpPr>
          <p:cNvPr id="18" name="Slide Number Placeholder 4">
            <a:extLst>
              <a:ext uri="{FF2B5EF4-FFF2-40B4-BE49-F238E27FC236}">
                <a16:creationId xmlns:a16="http://schemas.microsoft.com/office/drawing/2014/main" id="{518E6222-0EE1-2A39-264B-7F59C0F3C75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F8A1598-B9A6-4561-AE25-E2968562BCA0}" type="slidenum">
              <a:rPr lang="fr-FR" smtClean="0"/>
              <a:pPr>
                <a:spcAft>
                  <a:spcPts val="600"/>
                </a:spcAft>
              </a:pPr>
              <a:t>21</a:t>
            </a:fld>
            <a:endParaRPr lang="fr-FR"/>
          </a:p>
        </p:txBody>
      </p:sp>
      <p:pic>
        <p:nvPicPr>
          <p:cNvPr id="2" name="Picture 4">
            <a:extLst>
              <a:ext uri="{FF2B5EF4-FFF2-40B4-BE49-F238E27FC236}">
                <a16:creationId xmlns:a16="http://schemas.microsoft.com/office/drawing/2014/main" id="{00000000-0008-0000-0000-000011000000}"/>
              </a:ext>
            </a:extLst>
          </p:cNvPr>
          <p:cNvPicPr>
            <a:picLocks noChangeAspect="1" noChangeArrowheads="1"/>
          </p:cNvPicPr>
          <p:nvPr/>
        </p:nvPicPr>
        <p:blipFill>
          <a:blip r:embed="rId2" cstate="print"/>
          <a:srcRect/>
          <a:stretch>
            <a:fillRect/>
          </a:stretch>
        </p:blipFill>
        <p:spPr bwMode="auto">
          <a:xfrm>
            <a:off x="6877418" y="1167580"/>
            <a:ext cx="3466363" cy="3466363"/>
          </a:xfrm>
          <a:prstGeom prst="rect">
            <a:avLst/>
          </a:prstGeom>
          <a:noFill/>
        </p:spPr>
      </p:pic>
    </p:spTree>
    <p:extLst>
      <p:ext uri="{BB962C8B-B14F-4D97-AF65-F5344CB8AC3E}">
        <p14:creationId xmlns:p14="http://schemas.microsoft.com/office/powerpoint/2010/main" val="884214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22F08-A2A3-BB23-5BFD-31268964EE37}"/>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D2690902-5AF6-EC47-135D-964F0831EF6B}"/>
              </a:ext>
            </a:extLst>
          </p:cNvPr>
          <p:cNvSpPr/>
          <p:nvPr/>
        </p:nvSpPr>
        <p:spPr>
          <a:xfrm>
            <a:off x="4957688" y="1192035"/>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r>
              <a:rPr lang="fr-FR" sz="2800" b="1" dirty="0">
                <a:latin typeface="Calibri" panose="020F0502020204030204" pitchFamily="34" charset="0"/>
                <a:ea typeface="Times New Roman" panose="02020603050405020304" pitchFamily="18" charset="0"/>
              </a:rPr>
              <a:t> </a:t>
            </a:r>
            <a:endParaRPr sz="2800" b="1" dirty="0"/>
          </a:p>
        </p:txBody>
      </p:sp>
      <p:sp>
        <p:nvSpPr>
          <p:cNvPr id="3" name="Sous-titre 2">
            <a:extLst>
              <a:ext uri="{FF2B5EF4-FFF2-40B4-BE49-F238E27FC236}">
                <a16:creationId xmlns:a16="http://schemas.microsoft.com/office/drawing/2014/main" id="{F5DE6FED-F3FC-51B7-C13D-DEFBCD12C910}"/>
              </a:ext>
            </a:extLst>
          </p:cNvPr>
          <p:cNvSpPr txBox="1">
            <a:spLocks/>
          </p:cNvSpPr>
          <p:nvPr/>
        </p:nvSpPr>
        <p:spPr>
          <a:xfrm>
            <a:off x="660687" y="3012321"/>
            <a:ext cx="7078134" cy="1139825"/>
          </a:xfrm>
          <a:prstGeom prst="rect">
            <a:avLst/>
          </a:prstGeom>
        </p:spPr>
        <p:txBody>
          <a:bodyPr lIns="0" tIns="0" rIns="0" bIns="0" anchor="ctr"/>
          <a:lstStyle/>
          <a:p>
            <a:pPr lvl="1" algn="r">
              <a:tabLst>
                <a:tab pos="914400" algn="l"/>
              </a:tabLst>
            </a:pPr>
            <a:r>
              <a:rPr lang="fr-FR" sz="4000" b="1" kern="0" dirty="0">
                <a:solidFill>
                  <a:srgbClr val="0A8867"/>
                </a:solidFill>
                <a:latin typeface="+mj-lt"/>
                <a:ea typeface="Times New Roman" panose="02020603050405020304" pitchFamily="18" charset="0"/>
              </a:rPr>
              <a:t>		</a:t>
            </a:r>
            <a:r>
              <a:rPr lang="fr-FR" sz="4000" b="1" kern="0" dirty="0">
                <a:solidFill>
                  <a:schemeClr val="accent5">
                    <a:lumMod val="75000"/>
                  </a:schemeClr>
                </a:solidFill>
                <a:latin typeface="+mj-lt"/>
                <a:ea typeface="Times New Roman" panose="02020603050405020304" pitchFamily="18" charset="0"/>
              </a:rPr>
              <a:t>	</a:t>
            </a:r>
            <a:r>
              <a:rPr lang="fr-FR" sz="8000" b="1" dirty="0">
                <a:solidFill>
                  <a:srgbClr val="006600"/>
                </a:solidFill>
                <a:latin typeface="Amatic" panose="02000803000000000000" pitchFamily="2" charset="0"/>
              </a:rPr>
              <a:t>ACTUALITES</a:t>
            </a:r>
          </a:p>
          <a:p>
            <a:pPr lvl="1" algn="r">
              <a:tabLst>
                <a:tab pos="914400" algn="l"/>
              </a:tabLst>
            </a:pPr>
            <a:endParaRPr lang="fr-FR" sz="4400" b="1" kern="0" dirty="0">
              <a:solidFill>
                <a:srgbClr val="0A8867"/>
              </a:solidFill>
              <a:latin typeface="+mj-lt"/>
              <a:ea typeface="Times New Roman" panose="02020603050405020304" pitchFamily="18" charset="0"/>
            </a:endParaRPr>
          </a:p>
          <a:p>
            <a:pPr algn="r"/>
            <a:endParaRPr lang="fr-FR" kern="0" dirty="0">
              <a:solidFill>
                <a:sysClr val="windowText" lastClr="000000"/>
              </a:solidFill>
            </a:endParaRPr>
          </a:p>
          <a:p>
            <a:pPr algn="r"/>
            <a:r>
              <a:rPr lang="fr-FR" kern="0" dirty="0">
                <a:solidFill>
                  <a:sysClr val="windowText" lastClr="000000"/>
                </a:solidFill>
              </a:rPr>
              <a:t> </a:t>
            </a:r>
          </a:p>
        </p:txBody>
      </p:sp>
      <p:cxnSp>
        <p:nvCxnSpPr>
          <p:cNvPr id="4" name="Connecteur droit 3">
            <a:extLst>
              <a:ext uri="{FF2B5EF4-FFF2-40B4-BE49-F238E27FC236}">
                <a16:creationId xmlns:a16="http://schemas.microsoft.com/office/drawing/2014/main" id="{23760F3C-C065-A161-A069-75CB2A1AB4A4}"/>
              </a:ext>
            </a:extLst>
          </p:cNvPr>
          <p:cNvCxnSpPr>
            <a:cxnSpLocks/>
          </p:cNvCxnSpPr>
          <p:nvPr/>
        </p:nvCxnSpPr>
        <p:spPr>
          <a:xfrm flipV="1">
            <a:off x="2154767" y="3839278"/>
            <a:ext cx="5584054" cy="42689"/>
          </a:xfrm>
          <a:prstGeom prst="line">
            <a:avLst/>
          </a:prstGeom>
          <a:ln>
            <a:solidFill>
              <a:srgbClr val="006600"/>
            </a:solidFill>
          </a:ln>
        </p:spPr>
        <p:style>
          <a:lnRef idx="1">
            <a:schemeClr val="accent3"/>
          </a:lnRef>
          <a:fillRef idx="0">
            <a:schemeClr val="accent3"/>
          </a:fillRef>
          <a:effectRef idx="0">
            <a:schemeClr val="accent3"/>
          </a:effectRef>
          <a:fontRef idx="minor">
            <a:schemeClr val="tx1"/>
          </a:fontRef>
        </p:style>
      </p:cxnSp>
      <p:pic>
        <p:nvPicPr>
          <p:cNvPr id="9" name="Image 8">
            <a:extLst>
              <a:ext uri="{FF2B5EF4-FFF2-40B4-BE49-F238E27FC236}">
                <a16:creationId xmlns:a16="http://schemas.microsoft.com/office/drawing/2014/main" id="{7CDB1AF4-CEB4-AA30-6AB1-A60B5FD1B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638" y="5532752"/>
            <a:ext cx="787284" cy="1061634"/>
          </a:xfrm>
          <a:prstGeom prst="rect">
            <a:avLst/>
          </a:prstGeom>
        </p:spPr>
      </p:pic>
      <p:pic>
        <p:nvPicPr>
          <p:cNvPr id="5" name="Image 4">
            <a:extLst>
              <a:ext uri="{FF2B5EF4-FFF2-40B4-BE49-F238E27FC236}">
                <a16:creationId xmlns:a16="http://schemas.microsoft.com/office/drawing/2014/main" id="{4B43B1D4-A0E2-81DD-05EB-028068257142}"/>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7060157" y="925488"/>
            <a:ext cx="6858000" cy="5143500"/>
          </a:xfrm>
          <a:prstGeom prst="rect">
            <a:avLst/>
          </a:prstGeom>
        </p:spPr>
      </p:pic>
      <p:pic>
        <p:nvPicPr>
          <p:cNvPr id="8" name="Image 7">
            <a:extLst>
              <a:ext uri="{FF2B5EF4-FFF2-40B4-BE49-F238E27FC236}">
                <a16:creationId xmlns:a16="http://schemas.microsoft.com/office/drawing/2014/main" id="{70588237-C08C-4E60-901C-084F41D66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3138" y="2631439"/>
            <a:ext cx="895706" cy="1207839"/>
          </a:xfrm>
          <a:prstGeom prst="rect">
            <a:avLst/>
          </a:prstGeom>
        </p:spPr>
      </p:pic>
    </p:spTree>
    <p:extLst>
      <p:ext uri="{BB962C8B-B14F-4D97-AF65-F5344CB8AC3E}">
        <p14:creationId xmlns:p14="http://schemas.microsoft.com/office/powerpoint/2010/main" val="335714689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11ECB56-49D9-CA10-776A-BDAE9D1ACDEA}"/>
              </a:ext>
            </a:extLst>
          </p:cNvPr>
          <p:cNvSpPr>
            <a:spLocks noGrp="1"/>
          </p:cNvSpPr>
          <p:nvPr>
            <p:ph idx="1"/>
          </p:nvPr>
        </p:nvSpPr>
        <p:spPr>
          <a:xfrm>
            <a:off x="297426" y="1735931"/>
            <a:ext cx="10582068" cy="4351338"/>
          </a:xfrm>
        </p:spPr>
        <p:txBody>
          <a:bodyPr/>
          <a:lstStyle/>
          <a:p>
            <a:r>
              <a:rPr lang="fr-FR" dirty="0"/>
              <a:t>« Belles bêtes »: une nouvelle exposition inaugurée le 4 avril</a:t>
            </a:r>
          </a:p>
          <a:p>
            <a:r>
              <a:rPr lang="fr-FR" dirty="0"/>
              <a:t>5906 visiteurs (+16%)</a:t>
            </a:r>
          </a:p>
          <a:p>
            <a:r>
              <a:rPr lang="fr-FR" dirty="0"/>
              <a:t>416 participants aux ateliers et animations (=)</a:t>
            </a:r>
          </a:p>
          <a:p>
            <a:r>
              <a:rPr lang="fr-FR" dirty="0"/>
              <a:t>Des retours très positifs sur l’exposition et les extérieurs inaugurés le 10 juillet</a:t>
            </a:r>
          </a:p>
          <a:p>
            <a:r>
              <a:rPr lang="fr-FR" dirty="0"/>
              <a:t>A venir: fin d’installation des vitraux de la serre du 5 au 9 octobre</a:t>
            </a:r>
          </a:p>
          <a:p>
            <a:r>
              <a:rPr lang="fr-FR" dirty="0"/>
              <a:t>Exposition Belles bêtes reprogrammée en 2027</a:t>
            </a:r>
          </a:p>
        </p:txBody>
      </p:sp>
      <p:sp>
        <p:nvSpPr>
          <p:cNvPr id="4" name="Espace réservé du numéro de diapositive 3">
            <a:extLst>
              <a:ext uri="{FF2B5EF4-FFF2-40B4-BE49-F238E27FC236}">
                <a16:creationId xmlns:a16="http://schemas.microsoft.com/office/drawing/2014/main" id="{CEC016E0-0B71-3734-BD8D-5761AF2223C0}"/>
              </a:ext>
            </a:extLst>
          </p:cNvPr>
          <p:cNvSpPr>
            <a:spLocks noGrp="1"/>
          </p:cNvSpPr>
          <p:nvPr>
            <p:ph type="sldNum" sz="quarter" idx="12"/>
          </p:nvPr>
        </p:nvSpPr>
        <p:spPr/>
        <p:txBody>
          <a:bodyPr/>
          <a:lstStyle/>
          <a:p>
            <a:fld id="{7F8A1598-B9A6-4561-AE25-E2968562BCA0}" type="slidenum">
              <a:rPr lang="fr-FR" smtClean="0"/>
              <a:t>23</a:t>
            </a:fld>
            <a:endParaRPr lang="fr-FR"/>
          </a:p>
        </p:txBody>
      </p:sp>
      <p:sp>
        <p:nvSpPr>
          <p:cNvPr id="6" name="Titre 1">
            <a:extLst>
              <a:ext uri="{FF2B5EF4-FFF2-40B4-BE49-F238E27FC236}">
                <a16:creationId xmlns:a16="http://schemas.microsoft.com/office/drawing/2014/main" id="{1766AF19-9A9E-15FC-B215-9F949416033B}"/>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r>
              <a:rPr lang="fr-FR" sz="3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Bilan de l’été à la Maison du Parc</a:t>
            </a:r>
          </a:p>
        </p:txBody>
      </p:sp>
      <p:pic>
        <p:nvPicPr>
          <p:cNvPr id="7" name="Image 6" descr="Archives des Maison du Parc - Destination Parc naturel régional des Monts  d'Ardèche">
            <a:extLst>
              <a:ext uri="{FF2B5EF4-FFF2-40B4-BE49-F238E27FC236}">
                <a16:creationId xmlns:a16="http://schemas.microsoft.com/office/drawing/2014/main" id="{888031B5-BEF6-E190-9E4C-D80176AA77B3}"/>
              </a:ext>
            </a:extLst>
          </p:cNvPr>
          <p:cNvPicPr>
            <a:picLocks noChangeAspect="1"/>
          </p:cNvPicPr>
          <p:nvPr/>
        </p:nvPicPr>
        <p:blipFill>
          <a:blip r:embed="rId2"/>
          <a:stretch>
            <a:fillRect/>
          </a:stretch>
        </p:blipFill>
        <p:spPr>
          <a:xfrm>
            <a:off x="10045564" y="203212"/>
            <a:ext cx="1849010" cy="2614803"/>
          </a:xfrm>
          <a:prstGeom prst="rect">
            <a:avLst/>
          </a:prstGeom>
        </p:spPr>
      </p:pic>
      <p:sp>
        <p:nvSpPr>
          <p:cNvPr id="5" name="ZoneTexte 4">
            <a:extLst>
              <a:ext uri="{FF2B5EF4-FFF2-40B4-BE49-F238E27FC236}">
                <a16:creationId xmlns:a16="http://schemas.microsoft.com/office/drawing/2014/main" id="{5C644397-714E-6A34-0898-57AE97C68796}"/>
              </a:ext>
            </a:extLst>
          </p:cNvPr>
          <p:cNvSpPr txBox="1"/>
          <p:nvPr/>
        </p:nvSpPr>
        <p:spPr>
          <a:xfrm>
            <a:off x="515388" y="5424055"/>
            <a:ext cx="2651761" cy="369332"/>
          </a:xfrm>
          <a:prstGeom prst="rect">
            <a:avLst/>
          </a:prstGeom>
          <a:solidFill>
            <a:schemeClr val="accent4">
              <a:lumMod val="75000"/>
            </a:schemeClr>
          </a:solidFill>
        </p:spPr>
        <p:txBody>
          <a:bodyPr wrap="square" rtlCol="0">
            <a:spAutoFit/>
          </a:bodyPr>
          <a:lstStyle/>
          <a:p>
            <a:r>
              <a:rPr lang="fr-FR" dirty="0">
                <a:solidFill>
                  <a:schemeClr val="bg1"/>
                </a:solidFill>
              </a:rPr>
              <a:t>Mini </a:t>
            </a:r>
            <a:r>
              <a:rPr lang="fr-FR" dirty="0" err="1">
                <a:solidFill>
                  <a:schemeClr val="bg1"/>
                </a:solidFill>
              </a:rPr>
              <a:t>video</a:t>
            </a:r>
            <a:r>
              <a:rPr lang="fr-FR" dirty="0">
                <a:solidFill>
                  <a:schemeClr val="bg1"/>
                </a:solidFill>
              </a:rPr>
              <a:t> sur la serre</a:t>
            </a:r>
          </a:p>
        </p:txBody>
      </p:sp>
    </p:spTree>
    <p:extLst>
      <p:ext uri="{BB962C8B-B14F-4D97-AF65-F5344CB8AC3E}">
        <p14:creationId xmlns:p14="http://schemas.microsoft.com/office/powerpoint/2010/main" val="2505299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62158-C26A-D591-8B62-2D04BF8A9273}"/>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E0DF430D-39CE-A094-C94A-E1220E68660B}"/>
              </a:ext>
            </a:extLst>
          </p:cNvPr>
          <p:cNvSpPr/>
          <p:nvPr/>
        </p:nvSpPr>
        <p:spPr>
          <a:xfrm>
            <a:off x="410627" y="-271005"/>
            <a:ext cx="5618981" cy="303291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pPr marL="285750" lvl="0" indent="-285750">
              <a:buFont typeface="Arial" panose="020B0604020202020204" pitchFamily="34" charset="0"/>
              <a:buChar char="•"/>
            </a:pPr>
            <a:r>
              <a:rPr lang="fr-FR" sz="2000" b="1" dirty="0"/>
              <a:t>20 ans de l’AOP châtaigne d’Ardèche  et lancement des CASTAGNADES à RIBES</a:t>
            </a:r>
            <a:endParaRPr lang="fr-FR" sz="2000" dirty="0">
              <a:effectLst/>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2800" b="1" dirty="0">
                <a:latin typeface="Calibri" panose="020F0502020204030204" pitchFamily="34" charset="0"/>
                <a:ea typeface="Times New Roman" panose="02020603050405020304" pitchFamily="18" charset="0"/>
              </a:rPr>
              <a:t> </a:t>
            </a:r>
            <a:endParaRPr sz="2800" b="1" dirty="0"/>
          </a:p>
        </p:txBody>
      </p:sp>
      <p:sp>
        <p:nvSpPr>
          <p:cNvPr id="3" name="ZoneTexte 2">
            <a:extLst>
              <a:ext uri="{FF2B5EF4-FFF2-40B4-BE49-F238E27FC236}">
                <a16:creationId xmlns:a16="http://schemas.microsoft.com/office/drawing/2014/main" id="{7B564644-C79F-7BCF-F45A-FFBA539914DC}"/>
              </a:ext>
            </a:extLst>
          </p:cNvPr>
          <p:cNvSpPr txBox="1"/>
          <p:nvPr/>
        </p:nvSpPr>
        <p:spPr>
          <a:xfrm>
            <a:off x="931025" y="5419898"/>
            <a:ext cx="2167925" cy="369332"/>
          </a:xfrm>
          <a:prstGeom prst="rect">
            <a:avLst/>
          </a:prstGeom>
          <a:solidFill>
            <a:schemeClr val="accent4">
              <a:lumMod val="75000"/>
            </a:schemeClr>
          </a:solidFill>
        </p:spPr>
        <p:txBody>
          <a:bodyPr wrap="square" rtlCol="0">
            <a:spAutoFit/>
          </a:bodyPr>
          <a:lstStyle/>
          <a:p>
            <a:r>
              <a:rPr lang="fr-FR" dirty="0">
                <a:solidFill>
                  <a:schemeClr val="bg1"/>
                </a:solidFill>
              </a:rPr>
              <a:t>Film 20 ans AOP</a:t>
            </a:r>
          </a:p>
        </p:txBody>
      </p:sp>
      <p:pic>
        <p:nvPicPr>
          <p:cNvPr id="6" name="Image 5">
            <a:extLst>
              <a:ext uri="{FF2B5EF4-FFF2-40B4-BE49-F238E27FC236}">
                <a16:creationId xmlns:a16="http://schemas.microsoft.com/office/drawing/2014/main" id="{57A2ABEF-9CA6-7A99-B61D-323595ECB7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0025" y="697603"/>
            <a:ext cx="5443501" cy="4082626"/>
          </a:xfrm>
          <a:prstGeom prst="rect">
            <a:avLst/>
          </a:prstGeom>
        </p:spPr>
      </p:pic>
      <p:pic>
        <p:nvPicPr>
          <p:cNvPr id="9" name="Image 8">
            <a:extLst>
              <a:ext uri="{FF2B5EF4-FFF2-40B4-BE49-F238E27FC236}">
                <a16:creationId xmlns:a16="http://schemas.microsoft.com/office/drawing/2014/main" id="{0D2C50AA-FCA2-8FD8-1371-0CE7142731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900614" y="2287682"/>
            <a:ext cx="2848625" cy="2136469"/>
          </a:xfrm>
          <a:prstGeom prst="rect">
            <a:avLst/>
          </a:prstGeom>
        </p:spPr>
      </p:pic>
      <p:pic>
        <p:nvPicPr>
          <p:cNvPr id="11" name="Image 10">
            <a:extLst>
              <a:ext uri="{FF2B5EF4-FFF2-40B4-BE49-F238E27FC236}">
                <a16:creationId xmlns:a16="http://schemas.microsoft.com/office/drawing/2014/main" id="{20D1ED27-6B55-B963-B761-5F33E30F63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262553" y="1931604"/>
            <a:ext cx="3798168" cy="2848626"/>
          </a:xfrm>
          <a:prstGeom prst="rect">
            <a:avLst/>
          </a:prstGeom>
        </p:spPr>
      </p:pic>
    </p:spTree>
    <p:extLst>
      <p:ext uri="{BB962C8B-B14F-4D97-AF65-F5344CB8AC3E}">
        <p14:creationId xmlns:p14="http://schemas.microsoft.com/office/powerpoint/2010/main" val="20524981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65F9DE3-71D4-DA29-A680-9A4230E6209E}"/>
              </a:ext>
            </a:extLst>
          </p:cNvPr>
          <p:cNvSpPr>
            <a:spLocks noGrp="1"/>
          </p:cNvSpPr>
          <p:nvPr>
            <p:ph sz="half" idx="1"/>
          </p:nvPr>
        </p:nvSpPr>
        <p:spPr>
          <a:xfrm>
            <a:off x="527270" y="575813"/>
            <a:ext cx="5181600" cy="4351338"/>
          </a:xfrm>
        </p:spPr>
        <p:txBody>
          <a:bodyPr>
            <a:normAutofit/>
          </a:bodyPr>
          <a:lstStyle/>
          <a:p>
            <a:r>
              <a:rPr lang="fr-FR" dirty="0"/>
              <a:t>11 fêtes de la Châtaigne</a:t>
            </a:r>
          </a:p>
          <a:p>
            <a:endParaRPr lang="fr-FR" dirty="0"/>
          </a:p>
          <a:p>
            <a:pPr lvl="1"/>
            <a:r>
              <a:rPr lang="fr-FR" sz="1700" dirty="0"/>
              <a:t>16 au 18 octobre : Privas</a:t>
            </a:r>
          </a:p>
          <a:p>
            <a:pPr lvl="1"/>
            <a:r>
              <a:rPr lang="fr-FR" sz="1700" dirty="0"/>
              <a:t>17 et 18 octobre : Joyeuse</a:t>
            </a:r>
          </a:p>
          <a:p>
            <a:pPr lvl="1"/>
            <a:r>
              <a:rPr lang="fr-FR" sz="1700" dirty="0"/>
              <a:t>18 octobre : Désaignes</a:t>
            </a:r>
          </a:p>
          <a:p>
            <a:pPr lvl="1"/>
            <a:r>
              <a:rPr lang="fr-FR" sz="1700" dirty="0"/>
              <a:t>22 au 24 octobre : </a:t>
            </a:r>
            <a:r>
              <a:rPr lang="fr-FR" sz="1700" dirty="0" err="1"/>
              <a:t>Saint-Laurent-les-Bains-Laval-d’Aurelle</a:t>
            </a:r>
            <a:endParaRPr lang="fr-FR" sz="1700" dirty="0"/>
          </a:p>
          <a:p>
            <a:pPr lvl="1"/>
            <a:r>
              <a:rPr lang="fr-FR" sz="1700" dirty="0"/>
              <a:t>24 et 25 octobre : </a:t>
            </a:r>
            <a:r>
              <a:rPr lang="fr-FR" sz="1700" dirty="0" err="1"/>
              <a:t>Antraïgues</a:t>
            </a:r>
            <a:endParaRPr lang="fr-FR" sz="1700" dirty="0"/>
          </a:p>
          <a:p>
            <a:pPr lvl="1"/>
            <a:r>
              <a:rPr lang="fr-FR" sz="1700" dirty="0"/>
              <a:t>25 octobre : Saint-André-Lachamp</a:t>
            </a:r>
          </a:p>
          <a:p>
            <a:pPr lvl="1"/>
            <a:r>
              <a:rPr lang="fr-FR" sz="1700" dirty="0"/>
              <a:t>25 octobre : </a:t>
            </a:r>
            <a:r>
              <a:rPr lang="fr-FR" sz="1700" dirty="0" err="1"/>
              <a:t>Chalencon</a:t>
            </a:r>
            <a:endParaRPr lang="fr-FR" sz="1700" dirty="0"/>
          </a:p>
          <a:p>
            <a:pPr lvl="1"/>
            <a:r>
              <a:rPr lang="fr-FR" sz="1700" dirty="0"/>
              <a:t>31 octobre et 1er novembre : Vesseaux</a:t>
            </a:r>
          </a:p>
          <a:p>
            <a:pPr lvl="1"/>
            <a:r>
              <a:rPr lang="fr-FR" sz="1700" dirty="0"/>
              <a:t>7 et 8 novembre : Joannas </a:t>
            </a:r>
          </a:p>
          <a:p>
            <a:pPr marL="0" indent="0">
              <a:buNone/>
            </a:pPr>
            <a:endParaRPr lang="fr-FR" dirty="0"/>
          </a:p>
        </p:txBody>
      </p:sp>
      <p:pic>
        <p:nvPicPr>
          <p:cNvPr id="6" name="Image 5">
            <a:extLst>
              <a:ext uri="{FF2B5EF4-FFF2-40B4-BE49-F238E27FC236}">
                <a16:creationId xmlns:a16="http://schemas.microsoft.com/office/drawing/2014/main" id="{0944E34D-F258-682E-460F-249B5B551C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2905" y="0"/>
            <a:ext cx="3429452" cy="6790992"/>
          </a:xfrm>
          <a:prstGeom prst="rect">
            <a:avLst/>
          </a:prstGeom>
          <a:noFill/>
        </p:spPr>
      </p:pic>
      <p:sp>
        <p:nvSpPr>
          <p:cNvPr id="2" name="Espace réservé du numéro de diapositive 1">
            <a:extLst>
              <a:ext uri="{FF2B5EF4-FFF2-40B4-BE49-F238E27FC236}">
                <a16:creationId xmlns:a16="http://schemas.microsoft.com/office/drawing/2014/main" id="{C8A504B7-D532-7101-8BD6-F17B1BC2969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7F8A1598-B9A6-4561-AE25-E2968562BCA0}" type="slidenum">
              <a:rPr lang="fr-FR" smtClean="0"/>
              <a:pPr>
                <a:spcAft>
                  <a:spcPts val="600"/>
                </a:spcAft>
              </a:pPr>
              <a:t>25</a:t>
            </a:fld>
            <a:endParaRPr lang="fr-FR"/>
          </a:p>
        </p:txBody>
      </p:sp>
      <p:pic>
        <p:nvPicPr>
          <p:cNvPr id="7" name="Image 6">
            <a:extLst>
              <a:ext uri="{FF2B5EF4-FFF2-40B4-BE49-F238E27FC236}">
                <a16:creationId xmlns:a16="http://schemas.microsoft.com/office/drawing/2014/main" id="{E9B5AF05-3688-2F05-F30D-450BAE8656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877563" y="990128"/>
            <a:ext cx="2748992" cy="2061744"/>
          </a:xfrm>
          <a:prstGeom prst="rect">
            <a:avLst/>
          </a:prstGeom>
        </p:spPr>
      </p:pic>
      <p:pic>
        <p:nvPicPr>
          <p:cNvPr id="9" name="Image 8">
            <a:extLst>
              <a:ext uri="{FF2B5EF4-FFF2-40B4-BE49-F238E27FC236}">
                <a16:creationId xmlns:a16="http://schemas.microsoft.com/office/drawing/2014/main" id="{3D0E2FBF-E01F-046F-828B-1BA705187A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830657" y="3665068"/>
            <a:ext cx="1888543" cy="1416407"/>
          </a:xfrm>
          <a:prstGeom prst="rect">
            <a:avLst/>
          </a:prstGeom>
        </p:spPr>
      </p:pic>
      <p:pic>
        <p:nvPicPr>
          <p:cNvPr id="11" name="Image 10">
            <a:extLst>
              <a:ext uri="{FF2B5EF4-FFF2-40B4-BE49-F238E27FC236}">
                <a16:creationId xmlns:a16="http://schemas.microsoft.com/office/drawing/2014/main" id="{38219E60-BB3C-C936-6AA7-44C354C095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268648" y="3716755"/>
            <a:ext cx="2302038" cy="1726529"/>
          </a:xfrm>
          <a:prstGeom prst="rect">
            <a:avLst/>
          </a:prstGeom>
        </p:spPr>
      </p:pic>
    </p:spTree>
    <p:extLst>
      <p:ext uri="{BB962C8B-B14F-4D97-AF65-F5344CB8AC3E}">
        <p14:creationId xmlns:p14="http://schemas.microsoft.com/office/powerpoint/2010/main" val="1641946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59E7-9EC3-5BDC-1A5E-641DCA6ACE4F}"/>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3E1217B-CE02-6525-D36D-5B5E11628455}"/>
              </a:ext>
            </a:extLst>
          </p:cNvPr>
          <p:cNvSpPr>
            <a:spLocks noGrp="1"/>
          </p:cNvSpPr>
          <p:nvPr>
            <p:ph sz="half" idx="1"/>
          </p:nvPr>
        </p:nvSpPr>
        <p:spPr>
          <a:xfrm>
            <a:off x="241442" y="711199"/>
            <a:ext cx="5181600" cy="4351338"/>
          </a:xfrm>
        </p:spPr>
        <p:txBody>
          <a:bodyPr>
            <a:normAutofit fontScale="77500" lnSpcReduction="20000"/>
          </a:bodyPr>
          <a:lstStyle/>
          <a:p>
            <a:pPr marL="0" indent="0">
              <a:buNone/>
            </a:pPr>
            <a:r>
              <a:rPr lang="fr-FR" b="1" dirty="0"/>
              <a:t>Programmation culturelle de cet automne : </a:t>
            </a:r>
          </a:p>
          <a:p>
            <a:r>
              <a:rPr lang="fr-FR" dirty="0"/>
              <a:t>Cinéma au village</a:t>
            </a:r>
          </a:p>
          <a:p>
            <a:pPr lvl="1"/>
            <a:r>
              <a:rPr lang="fr-FR" dirty="0"/>
              <a:t>St Julien du </a:t>
            </a:r>
            <a:r>
              <a:rPr lang="fr-FR" dirty="0" err="1"/>
              <a:t>Gua</a:t>
            </a:r>
            <a:r>
              <a:rPr lang="fr-FR" dirty="0"/>
              <a:t> / 21 octobre</a:t>
            </a:r>
          </a:p>
          <a:p>
            <a:pPr lvl="1"/>
            <a:r>
              <a:rPr lang="fr-FR" dirty="0"/>
              <a:t>Beaumont / 25 octobre</a:t>
            </a:r>
          </a:p>
          <a:p>
            <a:pPr lvl="1"/>
            <a:endParaRPr lang="fr-FR" dirty="0"/>
          </a:p>
          <a:p>
            <a:r>
              <a:rPr lang="fr-FR" dirty="0"/>
              <a:t>Il n’est pas trop tard puisqu’on est là</a:t>
            </a:r>
          </a:p>
          <a:p>
            <a:pPr lvl="1"/>
            <a:r>
              <a:rPr lang="fr-FR" dirty="0"/>
              <a:t>St Martin de V. / 4 novembre</a:t>
            </a:r>
          </a:p>
          <a:p>
            <a:pPr lvl="1"/>
            <a:r>
              <a:rPr lang="fr-FR" dirty="0" err="1"/>
              <a:t>Antraïgues</a:t>
            </a:r>
            <a:r>
              <a:rPr lang="fr-FR" dirty="0"/>
              <a:t> / 5 novembre</a:t>
            </a:r>
          </a:p>
          <a:p>
            <a:pPr lvl="1"/>
            <a:r>
              <a:rPr lang="fr-FR" dirty="0"/>
              <a:t>Désaignes / 24 novembre</a:t>
            </a:r>
          </a:p>
          <a:p>
            <a:pPr lvl="1"/>
            <a:r>
              <a:rPr lang="fr-FR" dirty="0"/>
              <a:t>Privas / 17 décembre</a:t>
            </a:r>
          </a:p>
          <a:p>
            <a:pPr lvl="1"/>
            <a:endParaRPr lang="fr-FR" dirty="0"/>
          </a:p>
          <a:p>
            <a:r>
              <a:rPr lang="fr-FR" dirty="0"/>
              <a:t>Projection Quand l’art partage les eaux avec les Amis du Parc</a:t>
            </a:r>
          </a:p>
          <a:p>
            <a:pPr lvl="1"/>
            <a:r>
              <a:rPr lang="fr-FR" dirty="0"/>
              <a:t>Dornas le 12 octobre</a:t>
            </a:r>
          </a:p>
          <a:p>
            <a:pPr marL="0" indent="0">
              <a:buNone/>
            </a:pPr>
            <a:endParaRPr lang="fr-FR" dirty="0"/>
          </a:p>
        </p:txBody>
      </p:sp>
      <p:sp>
        <p:nvSpPr>
          <p:cNvPr id="2" name="Espace réservé du numéro de diapositive 1">
            <a:extLst>
              <a:ext uri="{FF2B5EF4-FFF2-40B4-BE49-F238E27FC236}">
                <a16:creationId xmlns:a16="http://schemas.microsoft.com/office/drawing/2014/main" id="{419BA082-0334-FFD0-B112-B3CD3C2FE86E}"/>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7F8A1598-B9A6-4561-AE25-E2968562BCA0}" type="slidenum">
              <a:rPr lang="fr-FR" smtClean="0"/>
              <a:pPr>
                <a:spcAft>
                  <a:spcPts val="600"/>
                </a:spcAft>
              </a:pPr>
              <a:t>26</a:t>
            </a:fld>
            <a:endParaRPr lang="fr-FR"/>
          </a:p>
        </p:txBody>
      </p:sp>
      <p:pic>
        <p:nvPicPr>
          <p:cNvPr id="5" name="Image 4">
            <a:extLst>
              <a:ext uri="{FF2B5EF4-FFF2-40B4-BE49-F238E27FC236}">
                <a16:creationId xmlns:a16="http://schemas.microsoft.com/office/drawing/2014/main" id="{B72ACB55-FE5C-68A8-F234-EFBDA2F80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55" y="1102619"/>
            <a:ext cx="2025870" cy="2759066"/>
          </a:xfrm>
          <a:prstGeom prst="rect">
            <a:avLst/>
          </a:prstGeom>
        </p:spPr>
      </p:pic>
      <p:pic>
        <p:nvPicPr>
          <p:cNvPr id="7" name="Image 6">
            <a:extLst>
              <a:ext uri="{FF2B5EF4-FFF2-40B4-BE49-F238E27FC236}">
                <a16:creationId xmlns:a16="http://schemas.microsoft.com/office/drawing/2014/main" id="{24A2241E-2CB1-A671-44A5-360532F20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2162" y="1983136"/>
            <a:ext cx="2947367" cy="3929822"/>
          </a:xfrm>
          <a:prstGeom prst="rect">
            <a:avLst/>
          </a:prstGeom>
        </p:spPr>
      </p:pic>
      <p:pic>
        <p:nvPicPr>
          <p:cNvPr id="10" name="Image 9">
            <a:extLst>
              <a:ext uri="{FF2B5EF4-FFF2-40B4-BE49-F238E27FC236}">
                <a16:creationId xmlns:a16="http://schemas.microsoft.com/office/drawing/2014/main" id="{A67E29F7-BB13-3DE8-697E-9C295415CE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5877" y="164745"/>
            <a:ext cx="2397187" cy="3264255"/>
          </a:xfrm>
          <a:prstGeom prst="rect">
            <a:avLst/>
          </a:prstGeom>
        </p:spPr>
      </p:pic>
      <p:pic>
        <p:nvPicPr>
          <p:cNvPr id="14" name="Image 13">
            <a:extLst>
              <a:ext uri="{FF2B5EF4-FFF2-40B4-BE49-F238E27FC236}">
                <a16:creationId xmlns:a16="http://schemas.microsoft.com/office/drawing/2014/main" id="{818F569D-709B-A94D-7B1E-CC41870DF8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9875" y="461763"/>
            <a:ext cx="2312885" cy="3340834"/>
          </a:xfrm>
          <a:prstGeom prst="rect">
            <a:avLst/>
          </a:prstGeom>
        </p:spPr>
      </p:pic>
      <p:pic>
        <p:nvPicPr>
          <p:cNvPr id="18" name="Image 17">
            <a:extLst>
              <a:ext uri="{FF2B5EF4-FFF2-40B4-BE49-F238E27FC236}">
                <a16:creationId xmlns:a16="http://schemas.microsoft.com/office/drawing/2014/main" id="{64D7E7EB-75C9-0FE4-A0BC-B5C5CABE2F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9411" y="3936330"/>
            <a:ext cx="2171468" cy="3136565"/>
          </a:xfrm>
          <a:prstGeom prst="rect">
            <a:avLst/>
          </a:prstGeom>
        </p:spPr>
      </p:pic>
    </p:spTree>
    <p:extLst>
      <p:ext uri="{BB962C8B-B14F-4D97-AF65-F5344CB8AC3E}">
        <p14:creationId xmlns:p14="http://schemas.microsoft.com/office/powerpoint/2010/main" val="3109985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06A75-8623-0C70-E8DC-3FB1A01D5082}"/>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227E458-925E-FC4C-7A79-52C690B29431}"/>
              </a:ext>
            </a:extLst>
          </p:cNvPr>
          <p:cNvSpPr>
            <a:spLocks noGrp="1"/>
          </p:cNvSpPr>
          <p:nvPr>
            <p:ph sz="half" idx="1"/>
          </p:nvPr>
        </p:nvSpPr>
        <p:spPr>
          <a:xfrm>
            <a:off x="165496" y="896196"/>
            <a:ext cx="2621491" cy="4351338"/>
          </a:xfrm>
        </p:spPr>
        <p:txBody>
          <a:bodyPr>
            <a:normAutofit/>
          </a:bodyPr>
          <a:lstStyle/>
          <a:p>
            <a:r>
              <a:rPr lang="fr-FR" sz="1800" b="1" dirty="0"/>
              <a:t>Site Natura 2000 Massif du </a:t>
            </a:r>
            <a:r>
              <a:rPr lang="fr-FR" sz="1800" b="1" dirty="0" err="1"/>
              <a:t>Tanargue</a:t>
            </a:r>
            <a:r>
              <a:rPr lang="fr-FR" sz="1800" b="1" dirty="0"/>
              <a:t> et des gorges de la Borne</a:t>
            </a:r>
          </a:p>
          <a:p>
            <a:pPr marL="0" indent="0">
              <a:buNone/>
            </a:pPr>
            <a:r>
              <a:rPr lang="fr-FR" sz="1800" dirty="0"/>
              <a:t>Etat des lieux de la population de l’espèce menacée le Chabot.</a:t>
            </a:r>
          </a:p>
          <a:p>
            <a:pPr marL="0" indent="0">
              <a:buNone/>
            </a:pPr>
            <a:r>
              <a:rPr lang="fr-FR" sz="1800" dirty="0"/>
              <a:t>Avec la Fédération départementale de pêche</a:t>
            </a:r>
          </a:p>
          <a:p>
            <a:pPr marL="0" indent="0">
              <a:buNone/>
            </a:pPr>
            <a:endParaRPr lang="fr-FR" dirty="0"/>
          </a:p>
        </p:txBody>
      </p:sp>
      <p:sp>
        <p:nvSpPr>
          <p:cNvPr id="2" name="Espace réservé du numéro de diapositive 1">
            <a:extLst>
              <a:ext uri="{FF2B5EF4-FFF2-40B4-BE49-F238E27FC236}">
                <a16:creationId xmlns:a16="http://schemas.microsoft.com/office/drawing/2014/main" id="{1EA6C7D2-6DAD-0CA6-9EA8-5E56C4E66634}"/>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7F8A1598-B9A6-4561-AE25-E2968562BCA0}" type="slidenum">
              <a:rPr lang="fr-FR" smtClean="0"/>
              <a:pPr>
                <a:spcAft>
                  <a:spcPts val="600"/>
                </a:spcAft>
              </a:pPr>
              <a:t>27</a:t>
            </a:fld>
            <a:endParaRPr lang="fr-FR"/>
          </a:p>
        </p:txBody>
      </p:sp>
      <p:sp>
        <p:nvSpPr>
          <p:cNvPr id="9" name="ZoneTexte 8">
            <a:extLst>
              <a:ext uri="{FF2B5EF4-FFF2-40B4-BE49-F238E27FC236}">
                <a16:creationId xmlns:a16="http://schemas.microsoft.com/office/drawing/2014/main" id="{0441362E-9D30-D1B6-88BF-38748AB1C021}"/>
              </a:ext>
            </a:extLst>
          </p:cNvPr>
          <p:cNvSpPr txBox="1"/>
          <p:nvPr/>
        </p:nvSpPr>
        <p:spPr>
          <a:xfrm>
            <a:off x="931025" y="5419898"/>
            <a:ext cx="2167925" cy="369332"/>
          </a:xfrm>
          <a:prstGeom prst="rect">
            <a:avLst/>
          </a:prstGeom>
          <a:solidFill>
            <a:schemeClr val="accent4">
              <a:lumMod val="75000"/>
            </a:schemeClr>
          </a:solidFill>
        </p:spPr>
        <p:txBody>
          <a:bodyPr wrap="square" rtlCol="0">
            <a:spAutoFit/>
          </a:bodyPr>
          <a:lstStyle/>
          <a:p>
            <a:r>
              <a:rPr lang="fr-FR" dirty="0">
                <a:solidFill>
                  <a:schemeClr val="bg1"/>
                </a:solidFill>
              </a:rPr>
              <a:t>Mini vidéo</a:t>
            </a:r>
          </a:p>
        </p:txBody>
      </p:sp>
      <p:pic>
        <p:nvPicPr>
          <p:cNvPr id="5" name="Image 4">
            <a:extLst>
              <a:ext uri="{FF2B5EF4-FFF2-40B4-BE49-F238E27FC236}">
                <a16:creationId xmlns:a16="http://schemas.microsoft.com/office/drawing/2014/main" id="{FA523F48-C71A-2166-C751-73345C52D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775" y="814897"/>
            <a:ext cx="3263505" cy="4351340"/>
          </a:xfrm>
          <a:prstGeom prst="rect">
            <a:avLst/>
          </a:prstGeom>
        </p:spPr>
      </p:pic>
      <p:pic>
        <p:nvPicPr>
          <p:cNvPr id="7" name="Image 6">
            <a:extLst>
              <a:ext uri="{FF2B5EF4-FFF2-40B4-BE49-F238E27FC236}">
                <a16:creationId xmlns:a16="http://schemas.microsoft.com/office/drawing/2014/main" id="{ECC9A790-9BFC-6D9D-316E-EEAD24A34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2068" y="814899"/>
            <a:ext cx="2208532" cy="2944710"/>
          </a:xfrm>
          <a:prstGeom prst="rect">
            <a:avLst/>
          </a:prstGeom>
        </p:spPr>
      </p:pic>
      <p:pic>
        <p:nvPicPr>
          <p:cNvPr id="10" name="Image 9">
            <a:extLst>
              <a:ext uri="{FF2B5EF4-FFF2-40B4-BE49-F238E27FC236}">
                <a16:creationId xmlns:a16="http://schemas.microsoft.com/office/drawing/2014/main" id="{3877DB68-1007-0CA0-F310-16564E9EC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6388" y="814899"/>
            <a:ext cx="3263504" cy="4351338"/>
          </a:xfrm>
          <a:prstGeom prst="rect">
            <a:avLst/>
          </a:prstGeom>
        </p:spPr>
      </p:pic>
    </p:spTree>
    <p:extLst>
      <p:ext uri="{BB962C8B-B14F-4D97-AF65-F5344CB8AC3E}">
        <p14:creationId xmlns:p14="http://schemas.microsoft.com/office/powerpoint/2010/main" val="2560879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67C98-7A56-0D22-BF21-15780FCBE11E}"/>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6D5319A-D6C7-940F-4246-AE997E58E08B}"/>
              </a:ext>
            </a:extLst>
          </p:cNvPr>
          <p:cNvSpPr>
            <a:spLocks noGrp="1"/>
          </p:cNvSpPr>
          <p:nvPr>
            <p:ph sz="half" idx="1"/>
          </p:nvPr>
        </p:nvSpPr>
        <p:spPr>
          <a:xfrm>
            <a:off x="241442" y="711199"/>
            <a:ext cx="5181600" cy="4351338"/>
          </a:xfrm>
        </p:spPr>
        <p:txBody>
          <a:bodyPr>
            <a:normAutofit/>
          </a:bodyPr>
          <a:lstStyle/>
          <a:p>
            <a:r>
              <a:rPr lang="fr-FR" dirty="0"/>
              <a:t>Une nouvelle exposition sur la pierre-sèche en prêt</a:t>
            </a:r>
          </a:p>
          <a:p>
            <a:pPr marL="0" indent="0">
              <a:buNone/>
            </a:pPr>
            <a:endParaRPr lang="fr-FR" dirty="0"/>
          </a:p>
        </p:txBody>
      </p:sp>
      <p:sp>
        <p:nvSpPr>
          <p:cNvPr id="2" name="Espace réservé du numéro de diapositive 1">
            <a:extLst>
              <a:ext uri="{FF2B5EF4-FFF2-40B4-BE49-F238E27FC236}">
                <a16:creationId xmlns:a16="http://schemas.microsoft.com/office/drawing/2014/main" id="{0C6A3C46-BF25-4A17-FC4C-CFC78EF936C3}"/>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7F8A1598-B9A6-4561-AE25-E2968562BCA0}" type="slidenum">
              <a:rPr lang="fr-FR" smtClean="0"/>
              <a:pPr>
                <a:spcAft>
                  <a:spcPts val="600"/>
                </a:spcAft>
              </a:pPr>
              <a:t>28</a:t>
            </a:fld>
            <a:endParaRPr lang="fr-FR"/>
          </a:p>
        </p:txBody>
      </p:sp>
      <p:sp>
        <p:nvSpPr>
          <p:cNvPr id="9" name="ZoneTexte 8">
            <a:extLst>
              <a:ext uri="{FF2B5EF4-FFF2-40B4-BE49-F238E27FC236}">
                <a16:creationId xmlns:a16="http://schemas.microsoft.com/office/drawing/2014/main" id="{65A3F422-1E52-50A7-5887-4F33E161C92D}"/>
              </a:ext>
            </a:extLst>
          </p:cNvPr>
          <p:cNvSpPr txBox="1"/>
          <p:nvPr/>
        </p:nvSpPr>
        <p:spPr>
          <a:xfrm>
            <a:off x="931025" y="5419898"/>
            <a:ext cx="2167925" cy="369332"/>
          </a:xfrm>
          <a:prstGeom prst="rect">
            <a:avLst/>
          </a:prstGeom>
          <a:solidFill>
            <a:schemeClr val="accent4">
              <a:lumMod val="75000"/>
            </a:schemeClr>
          </a:solidFill>
        </p:spPr>
        <p:txBody>
          <a:bodyPr wrap="square" rtlCol="0">
            <a:spAutoFit/>
          </a:bodyPr>
          <a:lstStyle/>
          <a:p>
            <a:r>
              <a:rPr lang="fr-FR" dirty="0">
                <a:solidFill>
                  <a:schemeClr val="bg1"/>
                </a:solidFill>
              </a:rPr>
              <a:t>Expo montée </a:t>
            </a:r>
          </a:p>
        </p:txBody>
      </p:sp>
      <p:pic>
        <p:nvPicPr>
          <p:cNvPr id="11" name="Image 10">
            <a:extLst>
              <a:ext uri="{FF2B5EF4-FFF2-40B4-BE49-F238E27FC236}">
                <a16:creationId xmlns:a16="http://schemas.microsoft.com/office/drawing/2014/main" id="{6B22E259-D101-0816-5CBF-F5F3D95024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7050" y="784999"/>
            <a:ext cx="2813050" cy="3750733"/>
          </a:xfrm>
          <a:prstGeom prst="rect">
            <a:avLst/>
          </a:prstGeom>
        </p:spPr>
      </p:pic>
      <p:pic>
        <p:nvPicPr>
          <p:cNvPr id="13" name="Image 12">
            <a:extLst>
              <a:ext uri="{FF2B5EF4-FFF2-40B4-BE49-F238E27FC236}">
                <a16:creationId xmlns:a16="http://schemas.microsoft.com/office/drawing/2014/main" id="{6B6E1369-F0EB-2168-5CC3-2038AE50C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8116" y="711199"/>
            <a:ext cx="2868400" cy="3824533"/>
          </a:xfrm>
          <a:prstGeom prst="rect">
            <a:avLst/>
          </a:prstGeom>
        </p:spPr>
      </p:pic>
      <p:pic>
        <p:nvPicPr>
          <p:cNvPr id="15" name="Image 14">
            <a:extLst>
              <a:ext uri="{FF2B5EF4-FFF2-40B4-BE49-F238E27FC236}">
                <a16:creationId xmlns:a16="http://schemas.microsoft.com/office/drawing/2014/main" id="{6CBF386B-0022-8967-E4ED-4DC57DD74E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442" y="1837265"/>
            <a:ext cx="2726334" cy="2698467"/>
          </a:xfrm>
          <a:prstGeom prst="rect">
            <a:avLst/>
          </a:prstGeom>
        </p:spPr>
      </p:pic>
      <p:pic>
        <p:nvPicPr>
          <p:cNvPr id="17" name="Image 16">
            <a:extLst>
              <a:ext uri="{FF2B5EF4-FFF2-40B4-BE49-F238E27FC236}">
                <a16:creationId xmlns:a16="http://schemas.microsoft.com/office/drawing/2014/main" id="{49734760-B159-BCC6-EF3F-BDDA51661A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7976" y="2353091"/>
            <a:ext cx="2274865" cy="2182641"/>
          </a:xfrm>
          <a:prstGeom prst="rect">
            <a:avLst/>
          </a:prstGeom>
        </p:spPr>
      </p:pic>
    </p:spTree>
    <p:extLst>
      <p:ext uri="{BB962C8B-B14F-4D97-AF65-F5344CB8AC3E}">
        <p14:creationId xmlns:p14="http://schemas.microsoft.com/office/powerpoint/2010/main" val="2667321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54C8E-8E4A-3B23-28E9-B8A092D6F820}"/>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1D0059F8-9661-C2DC-731F-CA75AE2130DE}"/>
              </a:ext>
            </a:extLst>
          </p:cNvPr>
          <p:cNvSpPr/>
          <p:nvPr/>
        </p:nvSpPr>
        <p:spPr>
          <a:xfrm>
            <a:off x="4957688" y="1192035"/>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r>
              <a:rPr lang="fr-FR" sz="2800" b="1" dirty="0">
                <a:latin typeface="Calibri" panose="020F0502020204030204" pitchFamily="34" charset="0"/>
                <a:ea typeface="Times New Roman" panose="02020603050405020304" pitchFamily="18" charset="0"/>
              </a:rPr>
              <a:t> </a:t>
            </a:r>
            <a:endParaRPr sz="2800" b="1" dirty="0"/>
          </a:p>
        </p:txBody>
      </p:sp>
      <p:sp>
        <p:nvSpPr>
          <p:cNvPr id="3" name="Sous-titre 2">
            <a:extLst>
              <a:ext uri="{FF2B5EF4-FFF2-40B4-BE49-F238E27FC236}">
                <a16:creationId xmlns:a16="http://schemas.microsoft.com/office/drawing/2014/main" id="{6D7AC411-E427-BF10-22B7-404186A8E6F2}"/>
              </a:ext>
            </a:extLst>
          </p:cNvPr>
          <p:cNvSpPr txBox="1">
            <a:spLocks/>
          </p:cNvSpPr>
          <p:nvPr/>
        </p:nvSpPr>
        <p:spPr>
          <a:xfrm>
            <a:off x="660687" y="3012321"/>
            <a:ext cx="7078134" cy="1139825"/>
          </a:xfrm>
          <a:prstGeom prst="rect">
            <a:avLst/>
          </a:prstGeom>
        </p:spPr>
        <p:txBody>
          <a:bodyPr lIns="0" tIns="0" rIns="0" bIns="0" anchor="ctr"/>
          <a:lstStyle/>
          <a:p>
            <a:pPr lvl="1" algn="r">
              <a:tabLst>
                <a:tab pos="914400" algn="l"/>
              </a:tabLst>
            </a:pPr>
            <a:r>
              <a:rPr lang="fr-FR" sz="4000" b="1" kern="0" dirty="0">
                <a:solidFill>
                  <a:srgbClr val="0A8867"/>
                </a:solidFill>
                <a:latin typeface="+mj-lt"/>
                <a:ea typeface="Times New Roman" panose="02020603050405020304" pitchFamily="18" charset="0"/>
              </a:rPr>
              <a:t>		</a:t>
            </a:r>
            <a:r>
              <a:rPr lang="fr-FR" sz="4000" b="1" kern="0" dirty="0">
                <a:solidFill>
                  <a:schemeClr val="accent5">
                    <a:lumMod val="75000"/>
                  </a:schemeClr>
                </a:solidFill>
                <a:latin typeface="+mj-lt"/>
                <a:ea typeface="Times New Roman" panose="02020603050405020304" pitchFamily="18" charset="0"/>
              </a:rPr>
              <a:t>	</a:t>
            </a:r>
            <a:r>
              <a:rPr lang="fr-FR" sz="8000" b="1" dirty="0">
                <a:solidFill>
                  <a:schemeClr val="accent2">
                    <a:lumMod val="75000"/>
                  </a:schemeClr>
                </a:solidFill>
                <a:latin typeface="Amatic" panose="02000803000000000000" pitchFamily="2" charset="0"/>
              </a:rPr>
              <a:t>DECISIONS</a:t>
            </a:r>
          </a:p>
          <a:p>
            <a:pPr lvl="1" algn="r">
              <a:tabLst>
                <a:tab pos="914400" algn="l"/>
              </a:tabLst>
            </a:pPr>
            <a:endParaRPr lang="fr-FR" sz="4400" b="1" kern="0" dirty="0">
              <a:solidFill>
                <a:srgbClr val="0A8867"/>
              </a:solidFill>
              <a:latin typeface="+mj-lt"/>
              <a:ea typeface="Times New Roman" panose="02020603050405020304" pitchFamily="18" charset="0"/>
            </a:endParaRPr>
          </a:p>
          <a:p>
            <a:pPr algn="r"/>
            <a:endParaRPr lang="fr-FR" kern="0" dirty="0">
              <a:solidFill>
                <a:sysClr val="windowText" lastClr="000000"/>
              </a:solidFill>
            </a:endParaRPr>
          </a:p>
          <a:p>
            <a:pPr algn="r"/>
            <a:r>
              <a:rPr lang="fr-FR" kern="0" dirty="0">
                <a:solidFill>
                  <a:sysClr val="windowText" lastClr="000000"/>
                </a:solidFill>
              </a:rPr>
              <a:t> </a:t>
            </a:r>
          </a:p>
        </p:txBody>
      </p:sp>
      <p:cxnSp>
        <p:nvCxnSpPr>
          <p:cNvPr id="4" name="Connecteur droit 3">
            <a:extLst>
              <a:ext uri="{FF2B5EF4-FFF2-40B4-BE49-F238E27FC236}">
                <a16:creationId xmlns:a16="http://schemas.microsoft.com/office/drawing/2014/main" id="{D6D12BAB-8DD5-8EE5-B80E-CE42CC429B1B}"/>
              </a:ext>
            </a:extLst>
          </p:cNvPr>
          <p:cNvCxnSpPr>
            <a:cxnSpLocks/>
          </p:cNvCxnSpPr>
          <p:nvPr/>
        </p:nvCxnSpPr>
        <p:spPr>
          <a:xfrm flipV="1">
            <a:off x="2154767" y="3839278"/>
            <a:ext cx="5584054" cy="42689"/>
          </a:xfrm>
          <a:prstGeom prst="line">
            <a:avLst/>
          </a:prstGeom>
          <a:ln>
            <a:solidFill>
              <a:schemeClr val="accent2">
                <a:lumMod val="75000"/>
              </a:schemeClr>
            </a:solidFill>
          </a:ln>
        </p:spPr>
        <p:style>
          <a:lnRef idx="1">
            <a:schemeClr val="accent3"/>
          </a:lnRef>
          <a:fillRef idx="0">
            <a:schemeClr val="accent3"/>
          </a:fillRef>
          <a:effectRef idx="0">
            <a:schemeClr val="accent3"/>
          </a:effectRef>
          <a:fontRef idx="minor">
            <a:schemeClr val="tx1"/>
          </a:fontRef>
        </p:style>
      </p:cxnSp>
      <p:pic>
        <p:nvPicPr>
          <p:cNvPr id="9" name="Image 8">
            <a:extLst>
              <a:ext uri="{FF2B5EF4-FFF2-40B4-BE49-F238E27FC236}">
                <a16:creationId xmlns:a16="http://schemas.microsoft.com/office/drawing/2014/main" id="{0E5E1AD2-ED5D-4698-22EB-B13507FD2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638" y="5532752"/>
            <a:ext cx="787284" cy="1061634"/>
          </a:xfrm>
          <a:prstGeom prst="rect">
            <a:avLst/>
          </a:prstGeom>
        </p:spPr>
      </p:pic>
      <p:pic>
        <p:nvPicPr>
          <p:cNvPr id="8" name="Image 7">
            <a:extLst>
              <a:ext uri="{FF2B5EF4-FFF2-40B4-BE49-F238E27FC236}">
                <a16:creationId xmlns:a16="http://schemas.microsoft.com/office/drawing/2014/main" id="{10B205DC-22BB-9D18-688B-C8FC12309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3138" y="2631439"/>
            <a:ext cx="895706" cy="1207839"/>
          </a:xfrm>
          <a:prstGeom prst="rect">
            <a:avLst/>
          </a:prstGeom>
        </p:spPr>
      </p:pic>
      <p:pic>
        <p:nvPicPr>
          <p:cNvPr id="6" name="Image 5">
            <a:extLst>
              <a:ext uri="{FF2B5EF4-FFF2-40B4-BE49-F238E27FC236}">
                <a16:creationId xmlns:a16="http://schemas.microsoft.com/office/drawing/2014/main" id="{A89A9295-36A7-DAD5-9E6A-77DEA181D852}"/>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7167365" y="860901"/>
            <a:ext cx="6858000" cy="5143500"/>
          </a:xfrm>
          <a:prstGeom prst="rect">
            <a:avLst/>
          </a:prstGeom>
        </p:spPr>
      </p:pic>
    </p:spTree>
    <p:extLst>
      <p:ext uri="{BB962C8B-B14F-4D97-AF65-F5344CB8AC3E}">
        <p14:creationId xmlns:p14="http://schemas.microsoft.com/office/powerpoint/2010/main" val="286835218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7F778-6F43-E0EB-0D28-4EE9CE9C37D6}"/>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1A1C4FC0-D8DF-5145-D52C-41207182B758}"/>
              </a:ext>
            </a:extLst>
          </p:cNvPr>
          <p:cNvSpPr txBox="1">
            <a:spLocks/>
          </p:cNvSpPr>
          <p:nvPr/>
        </p:nvSpPr>
        <p:spPr>
          <a:xfrm>
            <a:off x="594527" y="2535461"/>
            <a:ext cx="11002945" cy="3026034"/>
          </a:xfrm>
          <a:prstGeom prst="rect">
            <a:avLst/>
          </a:prstGeom>
          <a:solidFill>
            <a:schemeClr val="bg1"/>
          </a:solidFill>
          <a:ln>
            <a:solidFill>
              <a:schemeClr val="bg1"/>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fr-FR" sz="2000" dirty="0"/>
              <a:t>Suite à l’élection de la présidence et des vice-présidences,  le Parc doit nommer ses représentants siégeant dans les instances décisionnelles des structures partenaires. </a:t>
            </a:r>
          </a:p>
          <a:p>
            <a:pPr algn="just"/>
            <a:endParaRPr lang="fr-FR" sz="2000" dirty="0"/>
          </a:p>
          <a:p>
            <a:pPr algn="just"/>
            <a:r>
              <a:rPr lang="fr-FR" sz="2000" dirty="0"/>
              <a:t>Les postes sont ouverts aux membres du Comité.</a:t>
            </a:r>
            <a:r>
              <a:rPr lang="fr-FR" sz="2000" b="1" dirty="0"/>
              <a:t> </a:t>
            </a:r>
            <a:endParaRPr lang="fr-FR" sz="2000" dirty="0"/>
          </a:p>
        </p:txBody>
      </p:sp>
      <p:sp>
        <p:nvSpPr>
          <p:cNvPr id="2" name="Titre 1">
            <a:extLst>
              <a:ext uri="{FF2B5EF4-FFF2-40B4-BE49-F238E27FC236}">
                <a16:creationId xmlns:a16="http://schemas.microsoft.com/office/drawing/2014/main" id="{C4BDF071-FF48-2BA3-883F-91A192DA605D}"/>
              </a:ext>
            </a:extLst>
          </p:cNvPr>
          <p:cNvSpPr txBox="1">
            <a:spLocks/>
          </p:cNvSpPr>
          <p:nvPr/>
        </p:nvSpPr>
        <p:spPr>
          <a:xfrm>
            <a:off x="226293" y="1240181"/>
            <a:ext cx="10556532" cy="111783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r>
              <a:rPr lang="fr-FR" sz="36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Désignation des représentants du Parc dans les structures partenaires</a:t>
            </a:r>
          </a:p>
        </p:txBody>
      </p:sp>
      <p:sp>
        <p:nvSpPr>
          <p:cNvPr id="5" name="CustomShape 1">
            <a:extLst>
              <a:ext uri="{FF2B5EF4-FFF2-40B4-BE49-F238E27FC236}">
                <a16:creationId xmlns:a16="http://schemas.microsoft.com/office/drawing/2014/main" id="{A2D27B1E-A4B8-6247-8F58-D2776C10A83D}"/>
              </a:ext>
            </a:extLst>
          </p:cNvPr>
          <p:cNvSpPr/>
          <p:nvPr/>
        </p:nvSpPr>
        <p:spPr>
          <a:xfrm>
            <a:off x="193042" y="271247"/>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p>
        </p:txBody>
      </p:sp>
    </p:spTree>
    <p:extLst>
      <p:ext uri="{BB962C8B-B14F-4D97-AF65-F5344CB8AC3E}">
        <p14:creationId xmlns:p14="http://schemas.microsoft.com/office/powerpoint/2010/main" val="2011361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5DA7D-D0C3-1829-880F-A77D0CFEFA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8302154-6AA1-7982-1AFF-A214ACFA5D33}"/>
              </a:ext>
            </a:extLst>
          </p:cNvPr>
          <p:cNvSpPr txBox="1">
            <a:spLocks/>
          </p:cNvSpPr>
          <p:nvPr/>
        </p:nvSpPr>
        <p:spPr>
          <a:xfrm>
            <a:off x="1040940" y="341636"/>
            <a:ext cx="10556532" cy="111783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endPar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endParaRPr>
          </a:p>
          <a:p>
            <a:pPr marL="355600">
              <a:lnSpc>
                <a:spcPct val="100000"/>
              </a:lnSpc>
              <a:spcBef>
                <a:spcPts val="1000"/>
              </a:spcBef>
              <a:spcAft>
                <a:spcPts val="1800"/>
              </a:spcAft>
              <a:buSzPct val="60000"/>
              <a:tabLst>
                <a:tab pos="355600" algn="l"/>
              </a:tabLst>
            </a:pPr>
            <a:r>
              <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Désignation des représentants du Parc dans les structures partenaires</a:t>
            </a:r>
          </a:p>
        </p:txBody>
      </p:sp>
      <p:sp>
        <p:nvSpPr>
          <p:cNvPr id="5" name="CustomShape 1">
            <a:extLst>
              <a:ext uri="{FF2B5EF4-FFF2-40B4-BE49-F238E27FC236}">
                <a16:creationId xmlns:a16="http://schemas.microsoft.com/office/drawing/2014/main" id="{B6007AB6-47DE-0B3F-4860-2095FBC92798}"/>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
        <p:nvSpPr>
          <p:cNvPr id="8" name="ZoneTexte 7">
            <a:extLst>
              <a:ext uri="{FF2B5EF4-FFF2-40B4-BE49-F238E27FC236}">
                <a16:creationId xmlns:a16="http://schemas.microsoft.com/office/drawing/2014/main" id="{92A1A9F3-D1C9-2DD5-974C-085F9D0CE127}"/>
              </a:ext>
            </a:extLst>
          </p:cNvPr>
          <p:cNvSpPr txBox="1"/>
          <p:nvPr/>
        </p:nvSpPr>
        <p:spPr>
          <a:xfrm>
            <a:off x="105506" y="5863077"/>
            <a:ext cx="10374923" cy="923330"/>
          </a:xfrm>
          <a:prstGeom prst="rect">
            <a:avLst/>
          </a:prstGeom>
          <a:solidFill>
            <a:schemeClr val="bg1">
              <a:lumMod val="85000"/>
            </a:schemeClr>
          </a:solidFill>
        </p:spPr>
        <p:txBody>
          <a:bodyPr wrap="square">
            <a:spAutoFit/>
          </a:bodyPr>
          <a:lstStyle/>
          <a:p>
            <a:r>
              <a:rPr lang="fr-FR" dirty="0"/>
              <a:t>Les candidats se présentent pour chaque poste à pourvoir, puis il est procédé à l’élection</a:t>
            </a:r>
          </a:p>
          <a:p>
            <a:r>
              <a:rPr lang="fr-FR" dirty="0"/>
              <a:t>La Présidente propose </a:t>
            </a:r>
          </a:p>
          <a:p>
            <a:r>
              <a:rPr lang="fr-FR" dirty="0"/>
              <a:t>-D’APPROUVER les désignations retenues</a:t>
            </a:r>
          </a:p>
        </p:txBody>
      </p:sp>
      <p:graphicFrame>
        <p:nvGraphicFramePr>
          <p:cNvPr id="4" name="Tableau 3">
            <a:extLst>
              <a:ext uri="{FF2B5EF4-FFF2-40B4-BE49-F238E27FC236}">
                <a16:creationId xmlns:a16="http://schemas.microsoft.com/office/drawing/2014/main" id="{1699FA37-EF7E-BF17-8E14-6B218CB003F7}"/>
              </a:ext>
            </a:extLst>
          </p:cNvPr>
          <p:cNvGraphicFramePr>
            <a:graphicFrameLocks noGrp="1"/>
          </p:cNvGraphicFramePr>
          <p:nvPr>
            <p:extLst>
              <p:ext uri="{D42A27DB-BD31-4B8C-83A1-F6EECF244321}">
                <p14:modId xmlns:p14="http://schemas.microsoft.com/office/powerpoint/2010/main" val="1223813501"/>
              </p:ext>
            </p:extLst>
          </p:nvPr>
        </p:nvGraphicFramePr>
        <p:xfrm>
          <a:off x="594528" y="1459468"/>
          <a:ext cx="10673241" cy="4041780"/>
        </p:xfrm>
        <a:graphic>
          <a:graphicData uri="http://schemas.openxmlformats.org/drawingml/2006/table">
            <a:tbl>
              <a:tblPr firstRow="1" firstCol="1" bandRow="1">
                <a:tableStyleId>{93296810-A885-4BE3-A3E7-6D5BEEA58F35}</a:tableStyleId>
              </a:tblPr>
              <a:tblGrid>
                <a:gridCol w="2662396">
                  <a:extLst>
                    <a:ext uri="{9D8B030D-6E8A-4147-A177-3AD203B41FA5}">
                      <a16:colId xmlns:a16="http://schemas.microsoft.com/office/drawing/2014/main" val="1487041852"/>
                    </a:ext>
                  </a:extLst>
                </a:gridCol>
                <a:gridCol w="3934469">
                  <a:extLst>
                    <a:ext uri="{9D8B030D-6E8A-4147-A177-3AD203B41FA5}">
                      <a16:colId xmlns:a16="http://schemas.microsoft.com/office/drawing/2014/main" val="260063082"/>
                    </a:ext>
                  </a:extLst>
                </a:gridCol>
                <a:gridCol w="1883781">
                  <a:extLst>
                    <a:ext uri="{9D8B030D-6E8A-4147-A177-3AD203B41FA5}">
                      <a16:colId xmlns:a16="http://schemas.microsoft.com/office/drawing/2014/main" val="2814265237"/>
                    </a:ext>
                  </a:extLst>
                </a:gridCol>
                <a:gridCol w="2192595">
                  <a:extLst>
                    <a:ext uri="{9D8B030D-6E8A-4147-A177-3AD203B41FA5}">
                      <a16:colId xmlns:a16="http://schemas.microsoft.com/office/drawing/2014/main" val="1391765844"/>
                    </a:ext>
                  </a:extLst>
                </a:gridCol>
              </a:tblGrid>
              <a:tr h="105364">
                <a:tc>
                  <a:txBody>
                    <a:bodyPr/>
                    <a:lstStyle/>
                    <a:p>
                      <a:pPr marL="47625" algn="ctr">
                        <a:lnSpc>
                          <a:spcPct val="115000"/>
                        </a:lnSpc>
                        <a:spcAft>
                          <a:spcPts val="1000"/>
                        </a:spcAft>
                        <a:buNone/>
                      </a:pPr>
                      <a:r>
                        <a:rPr lang="fr-FR" sz="1600" b="0">
                          <a:effectLst/>
                        </a:rPr>
                        <a:t>Thème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Nom de la structure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Représentant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dirty="0">
                          <a:effectLst/>
                        </a:rPr>
                        <a:t>Siège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666649216"/>
                  </a:ext>
                </a:extLst>
              </a:tr>
              <a:tr h="91621">
                <a:tc rowSpan="2">
                  <a:txBody>
                    <a:bodyPr/>
                    <a:lstStyle/>
                    <a:p>
                      <a:pPr marL="47625" algn="ctr">
                        <a:lnSpc>
                          <a:spcPct val="115000"/>
                        </a:lnSpc>
                        <a:spcAft>
                          <a:spcPts val="1000"/>
                        </a:spcAft>
                        <a:buNone/>
                      </a:pPr>
                      <a:r>
                        <a:rPr lang="fr-FR" sz="1600" b="0">
                          <a:effectLst/>
                        </a:rPr>
                        <a:t>Leader Ardèche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a:effectLst/>
                        </a:rPr>
                        <a:t>Comité de programmation</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2996218627"/>
                  </a:ext>
                </a:extLst>
              </a:tr>
              <a:tr h="91621">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1709167525"/>
                  </a:ext>
                </a:extLst>
              </a:tr>
              <a:tr h="91621">
                <a:tc rowSpan="2">
                  <a:txBody>
                    <a:bodyPr/>
                    <a:lstStyle/>
                    <a:p>
                      <a:pPr marL="47625" algn="ctr">
                        <a:lnSpc>
                          <a:spcPct val="115000"/>
                        </a:lnSpc>
                        <a:spcAft>
                          <a:spcPts val="1000"/>
                        </a:spcAft>
                        <a:buNone/>
                      </a:pPr>
                      <a:r>
                        <a:rPr lang="fr-FR" sz="1600" b="0">
                          <a:effectLst/>
                        </a:rPr>
                        <a:t>Energie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dirty="0">
                          <a:effectLst/>
                        </a:rPr>
                        <a:t>Agence Locale de l’Energie et du Climat</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2439454858"/>
                  </a:ext>
                </a:extLst>
              </a:tr>
              <a:tr h="91621">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1025498970"/>
                  </a:ext>
                </a:extLst>
              </a:tr>
              <a:tr h="221111">
                <a:tc>
                  <a:txBody>
                    <a:bodyPr/>
                    <a:lstStyle/>
                    <a:p>
                      <a:pPr marL="47625" algn="ctr">
                        <a:lnSpc>
                          <a:spcPct val="115000"/>
                        </a:lnSpc>
                        <a:spcAft>
                          <a:spcPts val="1000"/>
                        </a:spcAft>
                        <a:buNone/>
                      </a:pPr>
                      <a:r>
                        <a:rPr lang="fr-FR" sz="1600" b="0">
                          <a:effectLst/>
                        </a:rPr>
                        <a:t>Energie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Association nationale des centrales villageoises</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3600307721"/>
                  </a:ext>
                </a:extLst>
              </a:tr>
              <a:tr h="91621">
                <a:tc rowSpan="2">
                  <a:txBody>
                    <a:bodyPr/>
                    <a:lstStyle/>
                    <a:p>
                      <a:pPr marL="47625" algn="ctr">
                        <a:lnSpc>
                          <a:spcPct val="115000"/>
                        </a:lnSpc>
                        <a:spcAft>
                          <a:spcPts val="1000"/>
                        </a:spcAft>
                        <a:buNone/>
                      </a:pPr>
                      <a:r>
                        <a:rPr lang="fr-FR" sz="1600" b="0">
                          <a:effectLst/>
                        </a:rPr>
                        <a:t>Biodiversité</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a:effectLst/>
                        </a:rPr>
                        <a:t>Agence régionale de la biodiversité</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1270414945"/>
                  </a:ext>
                </a:extLst>
              </a:tr>
              <a:tr h="91621">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2083664888"/>
                  </a:ext>
                </a:extLst>
              </a:tr>
              <a:tr h="183242">
                <a:tc rowSpan="4">
                  <a:txBody>
                    <a:bodyPr/>
                    <a:lstStyle/>
                    <a:p>
                      <a:pPr marL="47625" algn="ctr">
                        <a:lnSpc>
                          <a:spcPct val="115000"/>
                        </a:lnSpc>
                        <a:spcAft>
                          <a:spcPts val="1000"/>
                        </a:spcAft>
                        <a:buNone/>
                      </a:pPr>
                      <a:r>
                        <a:rPr lang="fr-FR" sz="1600" b="0" dirty="0">
                          <a:effectLst/>
                        </a:rPr>
                        <a:t>Commission Locale de l’Eau (CLE) et </a:t>
                      </a:r>
                      <a:r>
                        <a:rPr lang="fr-FR" sz="1600" b="0" dirty="0" err="1">
                          <a:effectLst/>
                        </a:rPr>
                        <a:t>Schema</a:t>
                      </a:r>
                      <a:r>
                        <a:rPr lang="fr-FR" sz="1600" b="0" dirty="0">
                          <a:effectLst/>
                        </a:rPr>
                        <a:t> d’</a:t>
                      </a:r>
                      <a:r>
                        <a:rPr lang="fr-FR" sz="1600" b="0" dirty="0" err="1">
                          <a:effectLst/>
                        </a:rPr>
                        <a:t>Amenagement</a:t>
                      </a:r>
                      <a:r>
                        <a:rPr lang="fr-FR" sz="1600" b="0" dirty="0">
                          <a:effectLst/>
                        </a:rPr>
                        <a:t> et de Gestion des Eaux (SAGE)</a:t>
                      </a:r>
                      <a:endParaRPr lang="fr-FR" sz="1600" b="0" dirty="0">
                        <a:solidFill>
                          <a:srgbClr val="000000"/>
                        </a:solidFill>
                        <a:effectLst/>
                        <a:latin typeface="HelveticaNeueLT Std Lt"/>
                        <a:ea typeface="Calibri" panose="020F0502020204030204" pitchFamily="34" charset="0"/>
                      </a:endParaRPr>
                    </a:p>
                  </a:txBody>
                  <a:tcPr marL="21378" marR="21378" marT="0" marB="0" anchor="ctr"/>
                </a:tc>
                <a:tc>
                  <a:txBody>
                    <a:bodyPr/>
                    <a:lstStyle/>
                    <a:p>
                      <a:pPr marL="47625">
                        <a:lnSpc>
                          <a:spcPct val="115000"/>
                        </a:lnSpc>
                        <a:spcAft>
                          <a:spcPts val="1000"/>
                        </a:spcAft>
                        <a:buNone/>
                      </a:pPr>
                      <a:r>
                        <a:rPr lang="fr-FR" sz="1600" b="0" dirty="0">
                          <a:effectLst/>
                        </a:rPr>
                        <a:t>Loire Amont</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193290932"/>
                  </a:ext>
                </a:extLst>
              </a:tr>
              <a:tr h="183242">
                <a:tc vMerge="1">
                  <a:txBody>
                    <a:bodyPr/>
                    <a:lstStyle/>
                    <a:p>
                      <a:endParaRPr/>
                    </a:p>
                  </a:txBody>
                  <a:tcPr marL="21378" marR="21378" marT="0" marB="0" anchor="ctr"/>
                </a:tc>
                <a:tc>
                  <a:txBody>
                    <a:bodyPr/>
                    <a:lstStyle/>
                    <a:p>
                      <a:pPr marL="47625">
                        <a:lnSpc>
                          <a:spcPct val="115000"/>
                        </a:lnSpc>
                        <a:spcAft>
                          <a:spcPts val="1000"/>
                        </a:spcAft>
                        <a:buNone/>
                      </a:pPr>
                      <a:r>
                        <a:rPr lang="fr-FR" sz="1600" b="0" dirty="0">
                          <a:effectLst/>
                        </a:rPr>
                        <a:t>Ardèche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3944849218"/>
                  </a:ext>
                </a:extLst>
              </a:tr>
              <a:tr h="183242">
                <a:tc vMerge="1">
                  <a:txBody>
                    <a:bodyPr/>
                    <a:lstStyle/>
                    <a:p>
                      <a:endParaRPr/>
                    </a:p>
                  </a:txBody>
                  <a:tcPr marL="21378" marR="21378" marT="0" marB="0" anchor="ctr"/>
                </a:tc>
                <a:tc>
                  <a:txBody>
                    <a:bodyPr/>
                    <a:lstStyle/>
                    <a:p>
                      <a:pPr marL="47625">
                        <a:lnSpc>
                          <a:spcPct val="115000"/>
                        </a:lnSpc>
                        <a:spcAft>
                          <a:spcPts val="1000"/>
                        </a:spcAft>
                        <a:buNone/>
                      </a:pPr>
                      <a:r>
                        <a:rPr lang="fr-FR" sz="1600" b="0" dirty="0">
                          <a:effectLst/>
                        </a:rPr>
                        <a:t>CEZE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3080721488"/>
                  </a:ext>
                </a:extLst>
              </a:tr>
              <a:tr h="183242">
                <a:tc vMerge="1">
                  <a:txBody>
                    <a:bodyPr/>
                    <a:lstStyle/>
                    <a:p>
                      <a:endParaRPr dirty="0"/>
                    </a:p>
                  </a:txBody>
                  <a:tcPr marL="21378" marR="21378" marT="0" marB="0" anchor="ctr"/>
                </a:tc>
                <a:tc>
                  <a:txBody>
                    <a:bodyPr/>
                    <a:lstStyle/>
                    <a:p>
                      <a:pPr marL="47625">
                        <a:lnSpc>
                          <a:spcPct val="115000"/>
                        </a:lnSpc>
                        <a:spcAft>
                          <a:spcPts val="1000"/>
                        </a:spcAft>
                        <a:buNone/>
                      </a:pPr>
                      <a:r>
                        <a:rPr lang="fr-FR" sz="1600" b="0" dirty="0">
                          <a:effectLst/>
                        </a:rPr>
                        <a:t>Lignon du Velay</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2011979284"/>
                  </a:ext>
                </a:extLst>
              </a:tr>
              <a:tr h="183242">
                <a:tc>
                  <a:txBody>
                    <a:bodyPr/>
                    <a:lstStyle/>
                    <a:p>
                      <a:pPr marL="47625" algn="ctr">
                        <a:lnSpc>
                          <a:spcPct val="115000"/>
                        </a:lnSpc>
                        <a:spcAft>
                          <a:spcPts val="1000"/>
                        </a:spcAft>
                        <a:buNone/>
                      </a:pPr>
                      <a:r>
                        <a:rPr lang="fr-FR" sz="1600" b="0" dirty="0">
                          <a:effectLst/>
                        </a:rPr>
                        <a:t>Eau</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dirty="0">
                          <a:effectLst/>
                        </a:rPr>
                        <a:t>Projet de Territoire pour la Gestion de l’Eau Eyrieux</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dirty="0">
                          <a:effectLst/>
                        </a:rPr>
                        <a:t>A pourvoir</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dirty="0">
                          <a:effectLst/>
                        </a:rPr>
                        <a:t>Référent</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372836258"/>
                  </a:ext>
                </a:extLst>
              </a:tr>
            </a:tbl>
          </a:graphicData>
        </a:graphic>
      </p:graphicFrame>
    </p:spTree>
    <p:extLst>
      <p:ext uri="{BB962C8B-B14F-4D97-AF65-F5344CB8AC3E}">
        <p14:creationId xmlns:p14="http://schemas.microsoft.com/office/powerpoint/2010/main" val="3997107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8DE5-C32D-72B4-E35D-3BDA90B9F1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622309-2787-4B96-4944-A241C9B6B727}"/>
              </a:ext>
            </a:extLst>
          </p:cNvPr>
          <p:cNvSpPr txBox="1">
            <a:spLocks/>
          </p:cNvSpPr>
          <p:nvPr/>
        </p:nvSpPr>
        <p:spPr>
          <a:xfrm>
            <a:off x="1040940" y="341636"/>
            <a:ext cx="10556532" cy="111783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endPar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endParaRPr>
          </a:p>
          <a:p>
            <a:pPr marL="355600">
              <a:lnSpc>
                <a:spcPct val="100000"/>
              </a:lnSpc>
              <a:spcBef>
                <a:spcPts val="1000"/>
              </a:spcBef>
              <a:spcAft>
                <a:spcPts val="1800"/>
              </a:spcAft>
              <a:buSzPct val="60000"/>
              <a:tabLst>
                <a:tab pos="355600" algn="l"/>
              </a:tabLst>
            </a:pPr>
            <a:r>
              <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Désignation des représentants du Parc dans les structures partenaires</a:t>
            </a:r>
          </a:p>
        </p:txBody>
      </p:sp>
      <p:sp>
        <p:nvSpPr>
          <p:cNvPr id="5" name="CustomShape 1">
            <a:extLst>
              <a:ext uri="{FF2B5EF4-FFF2-40B4-BE49-F238E27FC236}">
                <a16:creationId xmlns:a16="http://schemas.microsoft.com/office/drawing/2014/main" id="{DE0BCB01-17B0-25F7-80BF-543237604452}"/>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
        <p:nvSpPr>
          <p:cNvPr id="8" name="ZoneTexte 7">
            <a:extLst>
              <a:ext uri="{FF2B5EF4-FFF2-40B4-BE49-F238E27FC236}">
                <a16:creationId xmlns:a16="http://schemas.microsoft.com/office/drawing/2014/main" id="{D69821F7-8567-3C1E-E2F2-B1B676884A66}"/>
              </a:ext>
            </a:extLst>
          </p:cNvPr>
          <p:cNvSpPr txBox="1"/>
          <p:nvPr/>
        </p:nvSpPr>
        <p:spPr>
          <a:xfrm>
            <a:off x="105506" y="5863077"/>
            <a:ext cx="10374923" cy="923330"/>
          </a:xfrm>
          <a:prstGeom prst="rect">
            <a:avLst/>
          </a:prstGeom>
          <a:solidFill>
            <a:schemeClr val="bg1">
              <a:lumMod val="85000"/>
            </a:schemeClr>
          </a:solidFill>
        </p:spPr>
        <p:txBody>
          <a:bodyPr wrap="square">
            <a:spAutoFit/>
          </a:bodyPr>
          <a:lstStyle/>
          <a:p>
            <a:r>
              <a:rPr lang="fr-FR" dirty="0"/>
              <a:t>Les candidats se présentent pour chaque poste à pourvoir, puis il est procédé à l’élection</a:t>
            </a:r>
          </a:p>
          <a:p>
            <a:r>
              <a:rPr lang="fr-FR" dirty="0"/>
              <a:t>La Présidente propose </a:t>
            </a:r>
          </a:p>
          <a:p>
            <a:r>
              <a:rPr lang="fr-FR" dirty="0"/>
              <a:t>-D’APPROUVER les désignations retenues</a:t>
            </a:r>
          </a:p>
        </p:txBody>
      </p:sp>
      <p:graphicFrame>
        <p:nvGraphicFramePr>
          <p:cNvPr id="4" name="Tableau 3">
            <a:extLst>
              <a:ext uri="{FF2B5EF4-FFF2-40B4-BE49-F238E27FC236}">
                <a16:creationId xmlns:a16="http://schemas.microsoft.com/office/drawing/2014/main" id="{E7053121-4C6A-88DB-2B11-02C116925A45}"/>
              </a:ext>
            </a:extLst>
          </p:cNvPr>
          <p:cNvGraphicFramePr>
            <a:graphicFrameLocks noGrp="1"/>
          </p:cNvGraphicFramePr>
          <p:nvPr>
            <p:extLst>
              <p:ext uri="{D42A27DB-BD31-4B8C-83A1-F6EECF244321}">
                <p14:modId xmlns:p14="http://schemas.microsoft.com/office/powerpoint/2010/main" val="2593411327"/>
              </p:ext>
            </p:extLst>
          </p:nvPr>
        </p:nvGraphicFramePr>
        <p:xfrm>
          <a:off x="736141" y="1636916"/>
          <a:ext cx="10011677" cy="3724277"/>
        </p:xfrm>
        <a:graphic>
          <a:graphicData uri="http://schemas.openxmlformats.org/drawingml/2006/table">
            <a:tbl>
              <a:tblPr firstRow="1" firstCol="1" bandRow="1">
                <a:tableStyleId>{93296810-A885-4BE3-A3E7-6D5BEEA58F35}</a:tableStyleId>
              </a:tblPr>
              <a:tblGrid>
                <a:gridCol w="2497373">
                  <a:extLst>
                    <a:ext uri="{9D8B030D-6E8A-4147-A177-3AD203B41FA5}">
                      <a16:colId xmlns:a16="http://schemas.microsoft.com/office/drawing/2014/main" val="1487041852"/>
                    </a:ext>
                  </a:extLst>
                </a:gridCol>
                <a:gridCol w="3690597">
                  <a:extLst>
                    <a:ext uri="{9D8B030D-6E8A-4147-A177-3AD203B41FA5}">
                      <a16:colId xmlns:a16="http://schemas.microsoft.com/office/drawing/2014/main" val="260063082"/>
                    </a:ext>
                  </a:extLst>
                </a:gridCol>
                <a:gridCol w="1537140">
                  <a:extLst>
                    <a:ext uri="{9D8B030D-6E8A-4147-A177-3AD203B41FA5}">
                      <a16:colId xmlns:a16="http://schemas.microsoft.com/office/drawing/2014/main" val="2814265237"/>
                    </a:ext>
                  </a:extLst>
                </a:gridCol>
                <a:gridCol w="2286567">
                  <a:extLst>
                    <a:ext uri="{9D8B030D-6E8A-4147-A177-3AD203B41FA5}">
                      <a16:colId xmlns:a16="http://schemas.microsoft.com/office/drawing/2014/main" val="1391765844"/>
                    </a:ext>
                  </a:extLst>
                </a:gridCol>
              </a:tblGrid>
              <a:tr h="301241">
                <a:tc>
                  <a:txBody>
                    <a:bodyPr/>
                    <a:lstStyle/>
                    <a:p>
                      <a:pPr marL="47625" algn="ctr">
                        <a:lnSpc>
                          <a:spcPct val="115000"/>
                        </a:lnSpc>
                        <a:spcAft>
                          <a:spcPts val="1000"/>
                        </a:spcAft>
                        <a:buNone/>
                      </a:pPr>
                      <a:r>
                        <a:rPr lang="fr-FR" sz="1600" b="0">
                          <a:effectLst/>
                        </a:rPr>
                        <a:t>Thème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Nom de la structure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Représentant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dirty="0">
                          <a:effectLst/>
                        </a:rPr>
                        <a:t>Siège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666649216"/>
                  </a:ext>
                </a:extLst>
              </a:tr>
              <a:tr h="301241">
                <a:tc rowSpan="2">
                  <a:txBody>
                    <a:bodyPr/>
                    <a:lstStyle/>
                    <a:p>
                      <a:pPr marL="47625" algn="ctr">
                        <a:lnSpc>
                          <a:spcPct val="115000"/>
                        </a:lnSpc>
                        <a:spcAft>
                          <a:spcPts val="1000"/>
                        </a:spcAft>
                        <a:buNone/>
                      </a:pPr>
                      <a:r>
                        <a:rPr lang="fr-FR" sz="1600" b="0">
                          <a:effectLst/>
                        </a:rPr>
                        <a:t>Itinérances</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a:effectLst/>
                        </a:rPr>
                        <a:t>Plan Départementale des Espaces Sites et Itinéraires  Haute loire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dirty="0">
                          <a:effectLst/>
                        </a:rPr>
                        <a:t>Titulaire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3814323376"/>
                  </a:ext>
                </a:extLst>
              </a:tr>
              <a:tr h="319472">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2654972274"/>
                  </a:ext>
                </a:extLst>
              </a:tr>
              <a:tr h="301241">
                <a:tc rowSpan="2">
                  <a:txBody>
                    <a:bodyPr/>
                    <a:lstStyle/>
                    <a:p>
                      <a:pPr marL="47625" algn="ctr">
                        <a:lnSpc>
                          <a:spcPct val="115000"/>
                        </a:lnSpc>
                        <a:spcAft>
                          <a:spcPts val="1000"/>
                        </a:spcAft>
                        <a:buNone/>
                      </a:pPr>
                      <a:r>
                        <a:rPr lang="fr-FR" sz="1600" b="0" dirty="0">
                          <a:effectLst/>
                        </a:rPr>
                        <a:t>Itinérances</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dirty="0">
                          <a:effectLst/>
                        </a:rPr>
                        <a:t>Commission Départementale des      Espaces, Sites et Itinéraires Ardèche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3739750010"/>
                  </a:ext>
                </a:extLst>
              </a:tr>
              <a:tr h="319472">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1186152918"/>
                  </a:ext>
                </a:extLst>
              </a:tr>
              <a:tr h="620713">
                <a:tc>
                  <a:txBody>
                    <a:bodyPr/>
                    <a:lstStyle/>
                    <a:p>
                      <a:pPr marL="47625" algn="ctr">
                        <a:lnSpc>
                          <a:spcPct val="115000"/>
                        </a:lnSpc>
                        <a:spcAft>
                          <a:spcPts val="1000"/>
                        </a:spcAft>
                        <a:buNone/>
                      </a:pPr>
                      <a:r>
                        <a:rPr lang="fr-FR" sz="1600" b="0">
                          <a:effectLst/>
                        </a:rPr>
                        <a:t>Forêt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CERF  Centre d'Echanges et de Ressources Foncières</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4020221095"/>
                  </a:ext>
                </a:extLst>
              </a:tr>
              <a:tr h="301241">
                <a:tc rowSpan="2">
                  <a:txBody>
                    <a:bodyPr/>
                    <a:lstStyle/>
                    <a:p>
                      <a:pPr marL="47625" algn="ctr">
                        <a:lnSpc>
                          <a:spcPct val="115000"/>
                        </a:lnSpc>
                        <a:spcAft>
                          <a:spcPts val="1000"/>
                        </a:spcAft>
                        <a:buNone/>
                      </a:pPr>
                      <a:r>
                        <a:rPr lang="fr-FR" sz="1600" b="0">
                          <a:effectLst/>
                        </a:rPr>
                        <a:t>Forêt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dirty="0">
                          <a:effectLst/>
                        </a:rPr>
                        <a:t>Association Départementale  des Communes Forestières</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496674590"/>
                  </a:ext>
                </a:extLst>
              </a:tr>
              <a:tr h="319472">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Suppléant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499033180"/>
                  </a:ext>
                </a:extLst>
              </a:tr>
              <a:tr h="301241">
                <a:tc rowSpan="2">
                  <a:txBody>
                    <a:bodyPr/>
                    <a:lstStyle/>
                    <a:p>
                      <a:pPr marL="47625" algn="ctr">
                        <a:lnSpc>
                          <a:spcPct val="115000"/>
                        </a:lnSpc>
                        <a:spcAft>
                          <a:spcPts val="1000"/>
                        </a:spcAft>
                        <a:buNone/>
                      </a:pPr>
                      <a:r>
                        <a:rPr lang="fr-FR" sz="1600" b="0">
                          <a:effectLst/>
                        </a:rPr>
                        <a:t>Agriculture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dirty="0">
                          <a:effectLst/>
                        </a:rPr>
                        <a:t>CDOA   Commission Départementale d’Orientation agricole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b"/>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428886649"/>
                  </a:ext>
                </a:extLst>
              </a:tr>
              <a:tr h="638943">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dirty="0">
                          <a:effectLst/>
                        </a:rPr>
                        <a:t>Suppléant</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b"/>
                </a:tc>
                <a:extLst>
                  <a:ext uri="{0D108BD9-81ED-4DB2-BD59-A6C34878D82A}">
                    <a16:rowId xmlns:a16="http://schemas.microsoft.com/office/drawing/2014/main" val="2818579704"/>
                  </a:ext>
                </a:extLst>
              </a:tr>
            </a:tbl>
          </a:graphicData>
        </a:graphic>
      </p:graphicFrame>
    </p:spTree>
    <p:extLst>
      <p:ext uri="{BB962C8B-B14F-4D97-AF65-F5344CB8AC3E}">
        <p14:creationId xmlns:p14="http://schemas.microsoft.com/office/powerpoint/2010/main" val="2623989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D5B85-E4D8-C92B-9AF6-9D5B00DA3F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738FD0-CC60-3B14-19EE-1C6631F98326}"/>
              </a:ext>
            </a:extLst>
          </p:cNvPr>
          <p:cNvSpPr txBox="1">
            <a:spLocks/>
          </p:cNvSpPr>
          <p:nvPr/>
        </p:nvSpPr>
        <p:spPr>
          <a:xfrm>
            <a:off x="1040940" y="341636"/>
            <a:ext cx="10556532" cy="111783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endPar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endParaRPr>
          </a:p>
          <a:p>
            <a:pPr marL="355600">
              <a:lnSpc>
                <a:spcPct val="100000"/>
              </a:lnSpc>
              <a:spcBef>
                <a:spcPts val="1000"/>
              </a:spcBef>
              <a:spcAft>
                <a:spcPts val="1800"/>
              </a:spcAft>
              <a:buSzPct val="60000"/>
              <a:tabLst>
                <a:tab pos="355600" algn="l"/>
              </a:tabLst>
            </a:pPr>
            <a:r>
              <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Désignation des représentants du Parc dans les structures partenaires</a:t>
            </a:r>
          </a:p>
        </p:txBody>
      </p:sp>
      <p:sp>
        <p:nvSpPr>
          <p:cNvPr id="5" name="CustomShape 1">
            <a:extLst>
              <a:ext uri="{FF2B5EF4-FFF2-40B4-BE49-F238E27FC236}">
                <a16:creationId xmlns:a16="http://schemas.microsoft.com/office/drawing/2014/main" id="{FA6E2F80-FF7F-0B95-7933-21EB42A00CAA}"/>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
        <p:nvSpPr>
          <p:cNvPr id="8" name="ZoneTexte 7">
            <a:extLst>
              <a:ext uri="{FF2B5EF4-FFF2-40B4-BE49-F238E27FC236}">
                <a16:creationId xmlns:a16="http://schemas.microsoft.com/office/drawing/2014/main" id="{0F0AD333-B506-10EE-7B67-8DD13097A8AB}"/>
              </a:ext>
            </a:extLst>
          </p:cNvPr>
          <p:cNvSpPr txBox="1"/>
          <p:nvPr/>
        </p:nvSpPr>
        <p:spPr>
          <a:xfrm>
            <a:off x="105506" y="5863077"/>
            <a:ext cx="10374923" cy="923330"/>
          </a:xfrm>
          <a:prstGeom prst="rect">
            <a:avLst/>
          </a:prstGeom>
          <a:solidFill>
            <a:schemeClr val="bg1">
              <a:lumMod val="85000"/>
            </a:schemeClr>
          </a:solidFill>
        </p:spPr>
        <p:txBody>
          <a:bodyPr wrap="square">
            <a:spAutoFit/>
          </a:bodyPr>
          <a:lstStyle/>
          <a:p>
            <a:r>
              <a:rPr lang="fr-FR" dirty="0"/>
              <a:t>Les candidats se présentent pour chaque poste à pourvoir, puis il est procédé à l’élection</a:t>
            </a:r>
          </a:p>
          <a:p>
            <a:r>
              <a:rPr lang="fr-FR" dirty="0"/>
              <a:t>La Présidente propose </a:t>
            </a:r>
          </a:p>
          <a:p>
            <a:r>
              <a:rPr lang="fr-FR" dirty="0"/>
              <a:t>-D’APPROUVER les désignations retenues</a:t>
            </a:r>
          </a:p>
        </p:txBody>
      </p:sp>
      <p:graphicFrame>
        <p:nvGraphicFramePr>
          <p:cNvPr id="4" name="Tableau 3">
            <a:extLst>
              <a:ext uri="{FF2B5EF4-FFF2-40B4-BE49-F238E27FC236}">
                <a16:creationId xmlns:a16="http://schemas.microsoft.com/office/drawing/2014/main" id="{96848B81-C69F-D1C8-CFF3-3C6B54BD01FA}"/>
              </a:ext>
            </a:extLst>
          </p:cNvPr>
          <p:cNvGraphicFramePr>
            <a:graphicFrameLocks noGrp="1"/>
          </p:cNvGraphicFramePr>
          <p:nvPr>
            <p:extLst>
              <p:ext uri="{D42A27DB-BD31-4B8C-83A1-F6EECF244321}">
                <p14:modId xmlns:p14="http://schemas.microsoft.com/office/powerpoint/2010/main" val="4068170307"/>
              </p:ext>
            </p:extLst>
          </p:nvPr>
        </p:nvGraphicFramePr>
        <p:xfrm>
          <a:off x="1401375" y="2012753"/>
          <a:ext cx="9662966" cy="2708148"/>
        </p:xfrm>
        <a:graphic>
          <a:graphicData uri="http://schemas.openxmlformats.org/drawingml/2006/table">
            <a:tbl>
              <a:tblPr firstRow="1" firstCol="1" bandRow="1">
                <a:tableStyleId>{93296810-A885-4BE3-A3E7-6D5BEEA58F35}</a:tableStyleId>
              </a:tblPr>
              <a:tblGrid>
                <a:gridCol w="2410388">
                  <a:extLst>
                    <a:ext uri="{9D8B030D-6E8A-4147-A177-3AD203B41FA5}">
                      <a16:colId xmlns:a16="http://schemas.microsoft.com/office/drawing/2014/main" val="1487041852"/>
                    </a:ext>
                  </a:extLst>
                </a:gridCol>
                <a:gridCol w="3562052">
                  <a:extLst>
                    <a:ext uri="{9D8B030D-6E8A-4147-A177-3AD203B41FA5}">
                      <a16:colId xmlns:a16="http://schemas.microsoft.com/office/drawing/2014/main" val="260063082"/>
                    </a:ext>
                  </a:extLst>
                </a:gridCol>
                <a:gridCol w="1483601">
                  <a:extLst>
                    <a:ext uri="{9D8B030D-6E8A-4147-A177-3AD203B41FA5}">
                      <a16:colId xmlns:a16="http://schemas.microsoft.com/office/drawing/2014/main" val="2814265237"/>
                    </a:ext>
                  </a:extLst>
                </a:gridCol>
                <a:gridCol w="2206925">
                  <a:extLst>
                    <a:ext uri="{9D8B030D-6E8A-4147-A177-3AD203B41FA5}">
                      <a16:colId xmlns:a16="http://schemas.microsoft.com/office/drawing/2014/main" val="1391765844"/>
                    </a:ext>
                  </a:extLst>
                </a:gridCol>
              </a:tblGrid>
              <a:tr h="105364">
                <a:tc>
                  <a:txBody>
                    <a:bodyPr/>
                    <a:lstStyle/>
                    <a:p>
                      <a:pPr marL="47625" algn="ctr">
                        <a:lnSpc>
                          <a:spcPct val="115000"/>
                        </a:lnSpc>
                        <a:spcAft>
                          <a:spcPts val="1000"/>
                        </a:spcAft>
                        <a:buNone/>
                      </a:pPr>
                      <a:r>
                        <a:rPr lang="fr-FR" sz="1600" b="0">
                          <a:effectLst/>
                        </a:rPr>
                        <a:t>Thème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Nom de la structure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Représentant</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dirty="0">
                          <a:effectLst/>
                        </a:rPr>
                        <a:t>Siège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666649216"/>
                  </a:ext>
                </a:extLst>
              </a:tr>
              <a:tr h="261119">
                <a:tc>
                  <a:txBody>
                    <a:bodyPr/>
                    <a:lstStyle/>
                    <a:p>
                      <a:pPr marL="47625" algn="ctr">
                        <a:lnSpc>
                          <a:spcPct val="115000"/>
                        </a:lnSpc>
                        <a:spcAft>
                          <a:spcPts val="1000"/>
                        </a:spcAft>
                        <a:buNone/>
                      </a:pPr>
                      <a:r>
                        <a:rPr lang="fr-FR" sz="1600" b="0">
                          <a:effectLst/>
                        </a:rPr>
                        <a:t>Tourisme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dirty="0">
                          <a:effectLst/>
                        </a:rPr>
                        <a:t>Ardèche Tourisme- Agence de Développement Touristique de l’Ardèche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dirty="0">
                          <a:effectLst/>
                        </a:rPr>
                        <a:t>Titulaire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3961716928"/>
                  </a:ext>
                </a:extLst>
              </a:tr>
              <a:tr h="219890">
                <a:tc>
                  <a:txBody>
                    <a:bodyPr/>
                    <a:lstStyle/>
                    <a:p>
                      <a:pPr marL="47625" algn="ctr">
                        <a:lnSpc>
                          <a:spcPct val="115000"/>
                        </a:lnSpc>
                        <a:spcAft>
                          <a:spcPts val="1000"/>
                        </a:spcAft>
                        <a:buNone/>
                      </a:pPr>
                      <a:r>
                        <a:rPr lang="fr-FR" sz="1600" b="0">
                          <a:effectLst/>
                        </a:rPr>
                        <a:t>Tourisme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Emerveillés par l'Ardèche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82422896"/>
                  </a:ext>
                </a:extLst>
              </a:tr>
              <a:tr h="183242">
                <a:tc>
                  <a:txBody>
                    <a:bodyPr/>
                    <a:lstStyle/>
                    <a:p>
                      <a:pPr marL="47625" algn="ctr">
                        <a:lnSpc>
                          <a:spcPct val="115000"/>
                        </a:lnSpc>
                        <a:spcAft>
                          <a:spcPts val="1000"/>
                        </a:spcAft>
                        <a:buNone/>
                      </a:pPr>
                      <a:r>
                        <a:rPr lang="fr-FR" sz="1600" b="0" dirty="0">
                          <a:effectLst/>
                        </a:rPr>
                        <a:t>Education</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dirty="0">
                          <a:effectLst/>
                        </a:rPr>
                        <a:t>Mission locale Ardèche Méridionale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tc>
                <a:tc>
                  <a:txBody>
                    <a:bodyPr/>
                    <a:lstStyle/>
                    <a:p>
                      <a:pPr marL="47625">
                        <a:lnSpc>
                          <a:spcPct val="115000"/>
                        </a:lnSpc>
                        <a:spcAft>
                          <a:spcPts val="1000"/>
                        </a:spcAft>
                        <a:buNone/>
                      </a:pPr>
                      <a:r>
                        <a:rPr lang="fr-FR" sz="1600" b="0">
                          <a:effectLst/>
                        </a:rPr>
                        <a:t>Titulaire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610561237"/>
                  </a:ext>
                </a:extLst>
              </a:tr>
              <a:tr h="137431">
                <a:tc rowSpan="2">
                  <a:txBody>
                    <a:bodyPr/>
                    <a:lstStyle/>
                    <a:p>
                      <a:pPr marL="47625" algn="ctr">
                        <a:lnSpc>
                          <a:spcPct val="115000"/>
                        </a:lnSpc>
                        <a:spcAft>
                          <a:spcPts val="1000"/>
                        </a:spcAft>
                        <a:buNone/>
                      </a:pPr>
                      <a:r>
                        <a:rPr lang="fr-FR" sz="1600" b="0">
                          <a:effectLst/>
                        </a:rPr>
                        <a:t>RH</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rowSpan="2">
                  <a:txBody>
                    <a:bodyPr/>
                    <a:lstStyle/>
                    <a:p>
                      <a:pPr marL="47625" algn="ctr">
                        <a:lnSpc>
                          <a:spcPct val="115000"/>
                        </a:lnSpc>
                        <a:spcAft>
                          <a:spcPts val="1000"/>
                        </a:spcAft>
                        <a:buNone/>
                      </a:pPr>
                      <a:r>
                        <a:rPr lang="fr-FR" sz="1600" b="0" dirty="0">
                          <a:effectLst/>
                        </a:rPr>
                        <a:t>CNAS- Comité national des Actions Sociales</a:t>
                      </a:r>
                      <a:br>
                        <a:rPr lang="fr-FR" sz="1600" b="0" dirty="0">
                          <a:effectLst/>
                        </a:rPr>
                      </a:br>
                      <a:r>
                        <a:rPr lang="fr-FR" sz="1600" b="0" dirty="0">
                          <a:effectLst/>
                        </a:rPr>
                        <a:t>Comité national des œuvres sociales</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dirty="0">
                          <a:effectLst/>
                        </a:rPr>
                        <a:t>Titulaire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2924321509"/>
                  </a:ext>
                </a:extLst>
              </a:tr>
              <a:tr h="99836">
                <a:tc vMerge="1">
                  <a:txBody>
                    <a:bodyPr/>
                    <a:lstStyle/>
                    <a:p>
                      <a:endParaRPr lang="fr-FR"/>
                    </a:p>
                  </a:txBody>
                  <a:tcPr/>
                </a:tc>
                <a:tc vMerge="1">
                  <a:txBody>
                    <a:bodyPr/>
                    <a:lstStyle/>
                    <a:p>
                      <a:endParaRPr lang="fr-FR"/>
                    </a:p>
                  </a:txBody>
                  <a:tcPr/>
                </a:tc>
                <a:tc>
                  <a:txBody>
                    <a:bodyPr/>
                    <a:lstStyle/>
                    <a:p>
                      <a:pPr marL="47625">
                        <a:lnSpc>
                          <a:spcPct val="115000"/>
                        </a:lnSpc>
                        <a:spcAft>
                          <a:spcPts val="1000"/>
                        </a:spcAft>
                        <a:buNone/>
                      </a:pPr>
                      <a:r>
                        <a:rPr lang="fr-FR" sz="1600" b="0">
                          <a:effectLst/>
                        </a:rPr>
                        <a:t>Violaine Suzac</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Technicien</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942020521"/>
                  </a:ext>
                </a:extLst>
              </a:tr>
              <a:tr h="183242">
                <a:tc>
                  <a:txBody>
                    <a:bodyPr/>
                    <a:lstStyle/>
                    <a:p>
                      <a:pPr marL="47625" algn="ctr">
                        <a:lnSpc>
                          <a:spcPct val="115000"/>
                        </a:lnSpc>
                        <a:spcAft>
                          <a:spcPts val="1000"/>
                        </a:spcAft>
                        <a:buNone/>
                      </a:pPr>
                      <a:r>
                        <a:rPr lang="fr-FR" sz="1600" b="0">
                          <a:effectLst/>
                        </a:rPr>
                        <a:t>Informatique</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gn="ctr">
                        <a:lnSpc>
                          <a:spcPct val="115000"/>
                        </a:lnSpc>
                        <a:spcAft>
                          <a:spcPts val="1000"/>
                        </a:spcAft>
                        <a:buNone/>
                      </a:pPr>
                      <a:r>
                        <a:rPr lang="fr-FR" sz="1600" b="0">
                          <a:effectLst/>
                        </a:rPr>
                        <a:t>NUMERIAN</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a:effectLst/>
                        </a:rPr>
                        <a:t>A pourvoir</a:t>
                      </a:r>
                      <a:endParaRPr lang="fr-FR" sz="1600" b="0">
                        <a:solidFill>
                          <a:srgbClr val="000000"/>
                        </a:solidFill>
                        <a:effectLst/>
                        <a:latin typeface="HelveticaNeueLT Std Lt"/>
                        <a:ea typeface="Calibri" panose="020F0502020204030204" pitchFamily="34" charset="0"/>
                        <a:cs typeface="HelveticaNeueLT Std Lt"/>
                      </a:endParaRPr>
                    </a:p>
                  </a:txBody>
                  <a:tcPr marL="21378" marR="21378" marT="0" marB="0" anchor="ctr"/>
                </a:tc>
                <a:tc>
                  <a:txBody>
                    <a:bodyPr/>
                    <a:lstStyle/>
                    <a:p>
                      <a:pPr marL="47625">
                        <a:lnSpc>
                          <a:spcPct val="115000"/>
                        </a:lnSpc>
                        <a:spcAft>
                          <a:spcPts val="1000"/>
                        </a:spcAft>
                        <a:buNone/>
                      </a:pPr>
                      <a:r>
                        <a:rPr lang="fr-FR" sz="1600" b="0" dirty="0">
                          <a:effectLst/>
                        </a:rPr>
                        <a:t>Titulaire</a:t>
                      </a:r>
                      <a:endParaRPr lang="fr-FR" sz="1600" b="0" dirty="0">
                        <a:solidFill>
                          <a:srgbClr val="000000"/>
                        </a:solidFill>
                        <a:effectLst/>
                        <a:latin typeface="HelveticaNeueLT Std Lt"/>
                        <a:ea typeface="Calibri" panose="020F0502020204030204" pitchFamily="34" charset="0"/>
                        <a:cs typeface="HelveticaNeueLT Std Lt"/>
                      </a:endParaRPr>
                    </a:p>
                  </a:txBody>
                  <a:tcPr marL="21378" marR="21378" marT="0" marB="0" anchor="ctr"/>
                </a:tc>
                <a:extLst>
                  <a:ext uri="{0D108BD9-81ED-4DB2-BD59-A6C34878D82A}">
                    <a16:rowId xmlns:a16="http://schemas.microsoft.com/office/drawing/2014/main" val="1577093482"/>
                  </a:ext>
                </a:extLst>
              </a:tr>
            </a:tbl>
          </a:graphicData>
        </a:graphic>
      </p:graphicFrame>
    </p:spTree>
    <p:extLst>
      <p:ext uri="{BB962C8B-B14F-4D97-AF65-F5344CB8AC3E}">
        <p14:creationId xmlns:p14="http://schemas.microsoft.com/office/powerpoint/2010/main" val="1758295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3EA89-8D4B-BE20-5E3D-4353916C57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64769A-5BC7-C360-8F9C-D896CCAECF3C}"/>
              </a:ext>
            </a:extLst>
          </p:cNvPr>
          <p:cNvSpPr txBox="1">
            <a:spLocks/>
          </p:cNvSpPr>
          <p:nvPr/>
        </p:nvSpPr>
        <p:spPr>
          <a:xfrm>
            <a:off x="1040940" y="341636"/>
            <a:ext cx="10556532" cy="111783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endPar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endParaRPr>
          </a:p>
          <a:p>
            <a:pPr marL="355600">
              <a:lnSpc>
                <a:spcPct val="100000"/>
              </a:lnSpc>
              <a:spcBef>
                <a:spcPts val="1000"/>
              </a:spcBef>
              <a:spcAft>
                <a:spcPts val="1800"/>
              </a:spcAft>
              <a:buSzPct val="60000"/>
              <a:tabLst>
                <a:tab pos="355600" algn="l"/>
              </a:tabLst>
            </a:pPr>
            <a:r>
              <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Désignation des représentants du Parc dans les structures partenaires</a:t>
            </a:r>
          </a:p>
        </p:txBody>
      </p:sp>
      <p:sp>
        <p:nvSpPr>
          <p:cNvPr id="5" name="CustomShape 1">
            <a:extLst>
              <a:ext uri="{FF2B5EF4-FFF2-40B4-BE49-F238E27FC236}">
                <a16:creationId xmlns:a16="http://schemas.microsoft.com/office/drawing/2014/main" id="{40CF284E-E7C2-8C0E-5E4F-639D69E42840}"/>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
        <p:nvSpPr>
          <p:cNvPr id="8" name="ZoneTexte 7">
            <a:extLst>
              <a:ext uri="{FF2B5EF4-FFF2-40B4-BE49-F238E27FC236}">
                <a16:creationId xmlns:a16="http://schemas.microsoft.com/office/drawing/2014/main" id="{E5526D09-91E6-4C5C-5F9B-9745E481B0C2}"/>
              </a:ext>
            </a:extLst>
          </p:cNvPr>
          <p:cNvSpPr txBox="1"/>
          <p:nvPr/>
        </p:nvSpPr>
        <p:spPr>
          <a:xfrm>
            <a:off x="316521" y="4544616"/>
            <a:ext cx="10374923" cy="923330"/>
          </a:xfrm>
          <a:prstGeom prst="rect">
            <a:avLst/>
          </a:prstGeom>
          <a:solidFill>
            <a:schemeClr val="bg1">
              <a:lumMod val="85000"/>
            </a:schemeClr>
          </a:solidFill>
        </p:spPr>
        <p:txBody>
          <a:bodyPr wrap="square">
            <a:spAutoFit/>
          </a:bodyPr>
          <a:lstStyle/>
          <a:p>
            <a:r>
              <a:rPr lang="fr-FR" dirty="0"/>
              <a:t>Les candidats se présentent pour chaque poste à pourvoir, puis il est procédé à l’élection</a:t>
            </a:r>
          </a:p>
          <a:p>
            <a:r>
              <a:rPr lang="fr-FR" dirty="0"/>
              <a:t>La Présidente propose </a:t>
            </a:r>
          </a:p>
          <a:p>
            <a:r>
              <a:rPr lang="fr-FR" dirty="0"/>
              <a:t>-D’APPROUVER les désignations retenues</a:t>
            </a:r>
          </a:p>
        </p:txBody>
      </p:sp>
      <p:sp>
        <p:nvSpPr>
          <p:cNvPr id="6" name="ZoneTexte 5">
            <a:extLst>
              <a:ext uri="{FF2B5EF4-FFF2-40B4-BE49-F238E27FC236}">
                <a16:creationId xmlns:a16="http://schemas.microsoft.com/office/drawing/2014/main" id="{5E3C668B-DAC7-6BC8-DA20-580E7F4DE49F}"/>
              </a:ext>
            </a:extLst>
          </p:cNvPr>
          <p:cNvSpPr txBox="1"/>
          <p:nvPr/>
        </p:nvSpPr>
        <p:spPr>
          <a:xfrm>
            <a:off x="731521" y="1934308"/>
            <a:ext cx="10374923" cy="2585323"/>
          </a:xfrm>
          <a:prstGeom prst="rect">
            <a:avLst/>
          </a:prstGeom>
          <a:noFill/>
        </p:spPr>
        <p:txBody>
          <a:bodyPr wrap="square" rtlCol="0">
            <a:spAutoFit/>
          </a:bodyPr>
          <a:lstStyle/>
          <a:p>
            <a:r>
              <a:rPr lang="fr-FR" b="1" dirty="0"/>
              <a:t>Commission d’Appel d’offres</a:t>
            </a:r>
          </a:p>
          <a:p>
            <a:r>
              <a:rPr lang="fr-FR" dirty="0"/>
              <a:t>La commission d’appel d’offres est régie par le code des collectivités territoriales. Elle peut cependant être mobilisée à la demande de la présidence pour avis et partage de l’information sur les marchés y compris dans le cadre d’une procédure simplifiée. </a:t>
            </a:r>
          </a:p>
          <a:p>
            <a:endParaRPr lang="fr-FR" dirty="0"/>
          </a:p>
          <a:p>
            <a:r>
              <a:rPr lang="fr-FR" dirty="0"/>
              <a:t>10 postes à pourvoir:</a:t>
            </a:r>
          </a:p>
          <a:p>
            <a:r>
              <a:rPr lang="fr-FR" dirty="0"/>
              <a:t>- 5 titulaires</a:t>
            </a:r>
          </a:p>
          <a:p>
            <a:r>
              <a:rPr lang="fr-FR" dirty="0"/>
              <a:t>- 5 suppléants</a:t>
            </a:r>
          </a:p>
          <a:p>
            <a:endParaRPr lang="fr-FR" dirty="0"/>
          </a:p>
        </p:txBody>
      </p:sp>
    </p:spTree>
    <p:extLst>
      <p:ext uri="{BB962C8B-B14F-4D97-AF65-F5344CB8AC3E}">
        <p14:creationId xmlns:p14="http://schemas.microsoft.com/office/powerpoint/2010/main" val="4174755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688C5-D80D-E542-76A1-5F0F1593BC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7F5396-2789-3AFA-24C8-3BD6A557CF4A}"/>
              </a:ext>
            </a:extLst>
          </p:cNvPr>
          <p:cNvSpPr txBox="1">
            <a:spLocks/>
          </p:cNvSpPr>
          <p:nvPr/>
        </p:nvSpPr>
        <p:spPr>
          <a:xfrm>
            <a:off x="1040940" y="341636"/>
            <a:ext cx="10556532" cy="1117832"/>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lnSpc>
                <a:spcPct val="100000"/>
              </a:lnSpc>
              <a:spcBef>
                <a:spcPts val="1000"/>
              </a:spcBef>
              <a:spcAft>
                <a:spcPts val="1800"/>
              </a:spcAft>
              <a:buSzPct val="60000"/>
              <a:tabLst>
                <a:tab pos="355600" algn="l"/>
              </a:tabLst>
            </a:pPr>
            <a:endPar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endParaRPr>
          </a:p>
          <a:p>
            <a:pPr marL="355600">
              <a:lnSpc>
                <a:spcPct val="100000"/>
              </a:lnSpc>
              <a:spcBef>
                <a:spcPts val="1000"/>
              </a:spcBef>
              <a:spcAft>
                <a:spcPts val="1800"/>
              </a:spcAft>
              <a:buSzPct val="60000"/>
              <a:tabLst>
                <a:tab pos="355600" algn="l"/>
              </a:tabLst>
            </a:pPr>
            <a:r>
              <a:rPr lang="fr-FR" sz="28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Renouvellement des ateliers et commissions</a:t>
            </a:r>
          </a:p>
        </p:txBody>
      </p:sp>
      <p:sp>
        <p:nvSpPr>
          <p:cNvPr id="5" name="CustomShape 1">
            <a:extLst>
              <a:ext uri="{FF2B5EF4-FFF2-40B4-BE49-F238E27FC236}">
                <a16:creationId xmlns:a16="http://schemas.microsoft.com/office/drawing/2014/main" id="{6BF76858-BA7C-2494-2BC3-CC0CAD0E64FA}"/>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
        <p:nvSpPr>
          <p:cNvPr id="8" name="ZoneTexte 7">
            <a:extLst>
              <a:ext uri="{FF2B5EF4-FFF2-40B4-BE49-F238E27FC236}">
                <a16:creationId xmlns:a16="http://schemas.microsoft.com/office/drawing/2014/main" id="{3649C2A5-FB3E-5104-E674-829DBF4B2A42}"/>
              </a:ext>
            </a:extLst>
          </p:cNvPr>
          <p:cNvSpPr txBox="1"/>
          <p:nvPr/>
        </p:nvSpPr>
        <p:spPr>
          <a:xfrm>
            <a:off x="316521" y="5117640"/>
            <a:ext cx="10374923" cy="923330"/>
          </a:xfrm>
          <a:prstGeom prst="rect">
            <a:avLst/>
          </a:prstGeom>
          <a:solidFill>
            <a:schemeClr val="bg1">
              <a:lumMod val="85000"/>
            </a:schemeClr>
          </a:solidFill>
        </p:spPr>
        <p:txBody>
          <a:bodyPr wrap="square">
            <a:spAutoFit/>
          </a:bodyPr>
          <a:lstStyle/>
          <a:p>
            <a:r>
              <a:rPr lang="fr-FR" dirty="0"/>
              <a:t>La Présidente propose </a:t>
            </a:r>
          </a:p>
          <a:p>
            <a:pPr lvl="0"/>
            <a:r>
              <a:rPr lang="fr-FR" dirty="0"/>
              <a:t>-D’APPROUVER la liste des commissions et ateliers thématiques et de les mettre en œuvre en lien avec les référents.</a:t>
            </a:r>
          </a:p>
        </p:txBody>
      </p:sp>
      <p:graphicFrame>
        <p:nvGraphicFramePr>
          <p:cNvPr id="10" name="Tableau 9">
            <a:extLst>
              <a:ext uri="{FF2B5EF4-FFF2-40B4-BE49-F238E27FC236}">
                <a16:creationId xmlns:a16="http://schemas.microsoft.com/office/drawing/2014/main" id="{92EC5C0F-AAAB-FC61-FC76-CCA2B740AF8E}"/>
              </a:ext>
            </a:extLst>
          </p:cNvPr>
          <p:cNvGraphicFramePr>
            <a:graphicFrameLocks noGrp="1"/>
          </p:cNvGraphicFramePr>
          <p:nvPr>
            <p:extLst>
              <p:ext uri="{D42A27DB-BD31-4B8C-83A1-F6EECF244321}">
                <p14:modId xmlns:p14="http://schemas.microsoft.com/office/powerpoint/2010/main" val="2329850936"/>
              </p:ext>
            </p:extLst>
          </p:nvPr>
        </p:nvGraphicFramePr>
        <p:xfrm>
          <a:off x="316521" y="2354883"/>
          <a:ext cx="6949911" cy="1952625"/>
        </p:xfrm>
        <a:graphic>
          <a:graphicData uri="http://schemas.openxmlformats.org/drawingml/2006/table">
            <a:tbl>
              <a:tblPr firstRow="1" firstCol="1" bandRow="1">
                <a:tableStyleId>{68D230F3-CF80-4859-8CE7-A43EE81993B5}</a:tableStyleId>
              </a:tblPr>
              <a:tblGrid>
                <a:gridCol w="1474017">
                  <a:extLst>
                    <a:ext uri="{9D8B030D-6E8A-4147-A177-3AD203B41FA5}">
                      <a16:colId xmlns:a16="http://schemas.microsoft.com/office/drawing/2014/main" val="898292781"/>
                    </a:ext>
                  </a:extLst>
                </a:gridCol>
                <a:gridCol w="2957624">
                  <a:extLst>
                    <a:ext uri="{9D8B030D-6E8A-4147-A177-3AD203B41FA5}">
                      <a16:colId xmlns:a16="http://schemas.microsoft.com/office/drawing/2014/main" val="3218780603"/>
                    </a:ext>
                  </a:extLst>
                </a:gridCol>
                <a:gridCol w="2518270">
                  <a:extLst>
                    <a:ext uri="{9D8B030D-6E8A-4147-A177-3AD203B41FA5}">
                      <a16:colId xmlns:a16="http://schemas.microsoft.com/office/drawing/2014/main" val="1387056095"/>
                    </a:ext>
                  </a:extLst>
                </a:gridCol>
              </a:tblGrid>
              <a:tr h="390525">
                <a:tc>
                  <a:txBody>
                    <a:bodyPr/>
                    <a:lstStyle/>
                    <a:p>
                      <a:pPr marL="47625" algn="ctr">
                        <a:lnSpc>
                          <a:spcPct val="115000"/>
                        </a:lnSpc>
                        <a:spcAft>
                          <a:spcPts val="1000"/>
                        </a:spcAft>
                        <a:buNone/>
                      </a:pP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gn="ctr">
                        <a:lnSpc>
                          <a:spcPct val="115000"/>
                        </a:lnSpc>
                        <a:spcAft>
                          <a:spcPts val="1000"/>
                        </a:spcAft>
                        <a:buNone/>
                      </a:pPr>
                      <a:r>
                        <a:rPr lang="fr-FR" sz="1800" b="0" dirty="0">
                          <a:solidFill>
                            <a:srgbClr val="000000"/>
                          </a:solidFill>
                          <a:effectLst/>
                          <a:latin typeface="HelveticaNeueLT Std Lt"/>
                          <a:ea typeface="Calibri" panose="020F0502020204030204" pitchFamily="34" charset="0"/>
                          <a:cs typeface="HelveticaNeueLT Std Lt"/>
                        </a:rPr>
                        <a:t>Sujet</a:t>
                      </a:r>
                    </a:p>
                  </a:txBody>
                  <a:tcPr marL="44450" marR="44450" marT="0" marB="0" anchor="ctr"/>
                </a:tc>
                <a:tc>
                  <a:txBody>
                    <a:bodyPr/>
                    <a:lstStyle/>
                    <a:p>
                      <a:pPr marL="47625">
                        <a:lnSpc>
                          <a:spcPct val="115000"/>
                        </a:lnSpc>
                        <a:spcAft>
                          <a:spcPts val="1000"/>
                        </a:spcAft>
                        <a:buNone/>
                      </a:pPr>
                      <a:r>
                        <a:rPr lang="fr-FR" sz="1800" b="0" dirty="0">
                          <a:solidFill>
                            <a:srgbClr val="000000"/>
                          </a:solidFill>
                          <a:effectLst/>
                          <a:latin typeface="HelveticaNeueLT Std Lt"/>
                          <a:ea typeface="Calibri" panose="020F0502020204030204" pitchFamily="34" charset="0"/>
                          <a:cs typeface="HelveticaNeueLT Std Lt"/>
                        </a:rPr>
                        <a:t>Elu-e </a:t>
                      </a:r>
                      <a:r>
                        <a:rPr lang="fr-FR" sz="1800" b="0" dirty="0" err="1">
                          <a:solidFill>
                            <a:srgbClr val="000000"/>
                          </a:solidFill>
                          <a:effectLst/>
                          <a:latin typeface="HelveticaNeueLT Std Lt"/>
                          <a:ea typeface="Calibri" panose="020F0502020204030204" pitchFamily="34" charset="0"/>
                          <a:cs typeface="HelveticaNeueLT Std Lt"/>
                        </a:rPr>
                        <a:t>Référent-e</a:t>
                      </a:r>
                      <a:endParaRPr lang="fr-FR" sz="1800" b="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extLst>
                  <a:ext uri="{0D108BD9-81ED-4DB2-BD59-A6C34878D82A}">
                    <a16:rowId xmlns:a16="http://schemas.microsoft.com/office/drawing/2014/main" val="987849413"/>
                  </a:ext>
                </a:extLst>
              </a:tr>
              <a:tr h="390525">
                <a:tc>
                  <a:txBody>
                    <a:bodyPr/>
                    <a:lstStyle/>
                    <a:p>
                      <a:pPr marL="47625" algn="ctr">
                        <a:lnSpc>
                          <a:spcPct val="115000"/>
                        </a:lnSpc>
                        <a:spcAft>
                          <a:spcPts val="1000"/>
                        </a:spcAft>
                        <a:buNone/>
                      </a:pPr>
                      <a:r>
                        <a:rPr lang="fr-FR" sz="1800" dirty="0">
                          <a:effectLst/>
                        </a:rPr>
                        <a:t>Atelier </a:t>
                      </a: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gn="ctr">
                        <a:lnSpc>
                          <a:spcPct val="115000"/>
                        </a:lnSpc>
                        <a:spcAft>
                          <a:spcPts val="1000"/>
                        </a:spcAft>
                        <a:buNone/>
                      </a:pPr>
                      <a:r>
                        <a:rPr lang="fr-FR" sz="1800" b="0" dirty="0">
                          <a:effectLst/>
                        </a:rPr>
                        <a:t>Révision</a:t>
                      </a:r>
                      <a:endParaRPr lang="fr-FR" sz="1800" b="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nSpc>
                          <a:spcPct val="115000"/>
                        </a:lnSpc>
                        <a:spcAft>
                          <a:spcPts val="1000"/>
                        </a:spcAft>
                        <a:buNone/>
                      </a:pPr>
                      <a:r>
                        <a:rPr lang="fr-FR" sz="1800" b="0" dirty="0">
                          <a:effectLst/>
                        </a:rPr>
                        <a:t>Carine Vidal</a:t>
                      </a:r>
                      <a:endParaRPr lang="fr-FR" sz="1800" b="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extLst>
                  <a:ext uri="{0D108BD9-81ED-4DB2-BD59-A6C34878D82A}">
                    <a16:rowId xmlns:a16="http://schemas.microsoft.com/office/drawing/2014/main" val="2565806636"/>
                  </a:ext>
                </a:extLst>
              </a:tr>
              <a:tr h="390525">
                <a:tc>
                  <a:txBody>
                    <a:bodyPr/>
                    <a:lstStyle/>
                    <a:p>
                      <a:pPr marL="47625" algn="ctr">
                        <a:lnSpc>
                          <a:spcPct val="115000"/>
                        </a:lnSpc>
                        <a:spcAft>
                          <a:spcPts val="1000"/>
                        </a:spcAft>
                        <a:buNone/>
                      </a:pPr>
                      <a:r>
                        <a:rPr lang="fr-FR" sz="1800">
                          <a:effectLst/>
                        </a:rPr>
                        <a:t>Commission</a:t>
                      </a:r>
                      <a:endParaRPr lang="fr-FR" sz="180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gn="ctr">
                        <a:lnSpc>
                          <a:spcPct val="115000"/>
                        </a:lnSpc>
                        <a:spcAft>
                          <a:spcPts val="1000"/>
                        </a:spcAft>
                        <a:buNone/>
                      </a:pPr>
                      <a:r>
                        <a:rPr lang="fr-FR" sz="1800" dirty="0">
                          <a:effectLst/>
                        </a:rPr>
                        <a:t>Patrimoine culturel</a:t>
                      </a: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nSpc>
                          <a:spcPct val="115000"/>
                        </a:lnSpc>
                        <a:spcAft>
                          <a:spcPts val="1000"/>
                        </a:spcAft>
                        <a:buNone/>
                      </a:pPr>
                      <a:r>
                        <a:rPr lang="fr-FR" sz="1800" dirty="0">
                          <a:effectLst/>
                        </a:rPr>
                        <a:t>Thierry Lagrange</a:t>
                      </a: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extLst>
                  <a:ext uri="{0D108BD9-81ED-4DB2-BD59-A6C34878D82A}">
                    <a16:rowId xmlns:a16="http://schemas.microsoft.com/office/drawing/2014/main" val="307222703"/>
                  </a:ext>
                </a:extLst>
              </a:tr>
              <a:tr h="390525">
                <a:tc>
                  <a:txBody>
                    <a:bodyPr/>
                    <a:lstStyle/>
                    <a:p>
                      <a:pPr marL="47625" algn="ctr">
                        <a:lnSpc>
                          <a:spcPct val="115000"/>
                        </a:lnSpc>
                        <a:spcAft>
                          <a:spcPts val="1000"/>
                        </a:spcAft>
                        <a:buNone/>
                      </a:pPr>
                      <a:r>
                        <a:rPr lang="fr-FR" sz="1800">
                          <a:effectLst/>
                        </a:rPr>
                        <a:t>Commission</a:t>
                      </a:r>
                      <a:endParaRPr lang="fr-FR" sz="180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gn="ctr">
                        <a:lnSpc>
                          <a:spcPct val="115000"/>
                        </a:lnSpc>
                        <a:spcAft>
                          <a:spcPts val="1000"/>
                        </a:spcAft>
                        <a:buNone/>
                      </a:pPr>
                      <a:r>
                        <a:rPr lang="fr-FR" sz="1800">
                          <a:effectLst/>
                        </a:rPr>
                        <a:t>Finances</a:t>
                      </a:r>
                      <a:endParaRPr lang="fr-FR" sz="180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nSpc>
                          <a:spcPct val="115000"/>
                        </a:lnSpc>
                        <a:spcAft>
                          <a:spcPts val="1000"/>
                        </a:spcAft>
                        <a:buNone/>
                      </a:pPr>
                      <a:r>
                        <a:rPr lang="fr-FR" sz="1800">
                          <a:effectLst/>
                        </a:rPr>
                        <a:t>Thierry Lagrange</a:t>
                      </a:r>
                      <a:endParaRPr lang="fr-FR" sz="1800">
                        <a:solidFill>
                          <a:srgbClr val="000000"/>
                        </a:solidFill>
                        <a:effectLst/>
                        <a:latin typeface="HelveticaNeueLT Std Lt"/>
                        <a:ea typeface="Calibri" panose="020F0502020204030204" pitchFamily="34" charset="0"/>
                        <a:cs typeface="HelveticaNeueLT Std Lt"/>
                      </a:endParaRPr>
                    </a:p>
                  </a:txBody>
                  <a:tcPr marL="44450" marR="44450" marT="0" marB="0" anchor="ctr"/>
                </a:tc>
                <a:extLst>
                  <a:ext uri="{0D108BD9-81ED-4DB2-BD59-A6C34878D82A}">
                    <a16:rowId xmlns:a16="http://schemas.microsoft.com/office/drawing/2014/main" val="657478624"/>
                  </a:ext>
                </a:extLst>
              </a:tr>
              <a:tr h="390525">
                <a:tc>
                  <a:txBody>
                    <a:bodyPr/>
                    <a:lstStyle/>
                    <a:p>
                      <a:pPr marL="47625" algn="ctr">
                        <a:lnSpc>
                          <a:spcPct val="115000"/>
                        </a:lnSpc>
                        <a:spcAft>
                          <a:spcPts val="1000"/>
                        </a:spcAft>
                        <a:buNone/>
                      </a:pPr>
                      <a:r>
                        <a:rPr lang="fr-FR" sz="1800" dirty="0">
                          <a:effectLst/>
                        </a:rPr>
                        <a:t>Commission</a:t>
                      </a: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gn="ctr">
                        <a:lnSpc>
                          <a:spcPct val="115000"/>
                        </a:lnSpc>
                        <a:spcAft>
                          <a:spcPts val="1000"/>
                        </a:spcAft>
                        <a:buNone/>
                      </a:pPr>
                      <a:r>
                        <a:rPr lang="fr-FR" sz="1800">
                          <a:effectLst/>
                        </a:rPr>
                        <a:t>Marque Valeurs Parc</a:t>
                      </a:r>
                      <a:endParaRPr lang="fr-FR" sz="1800">
                        <a:solidFill>
                          <a:srgbClr val="000000"/>
                        </a:solidFill>
                        <a:effectLst/>
                        <a:latin typeface="HelveticaNeueLT Std Lt"/>
                        <a:ea typeface="Calibri" panose="020F0502020204030204" pitchFamily="34" charset="0"/>
                        <a:cs typeface="HelveticaNeueLT Std Lt"/>
                      </a:endParaRPr>
                    </a:p>
                  </a:txBody>
                  <a:tcPr marL="44450" marR="44450" marT="0" marB="0" anchor="ctr"/>
                </a:tc>
                <a:tc>
                  <a:txBody>
                    <a:bodyPr/>
                    <a:lstStyle/>
                    <a:p>
                      <a:pPr marL="47625">
                        <a:lnSpc>
                          <a:spcPct val="115000"/>
                        </a:lnSpc>
                        <a:spcAft>
                          <a:spcPts val="1000"/>
                        </a:spcAft>
                        <a:buNone/>
                      </a:pPr>
                      <a:r>
                        <a:rPr lang="fr-FR" sz="1800" dirty="0">
                          <a:effectLst/>
                        </a:rPr>
                        <a:t>Thierry Leclerc</a:t>
                      </a:r>
                      <a:endParaRPr lang="fr-FR" sz="1800" dirty="0">
                        <a:solidFill>
                          <a:srgbClr val="000000"/>
                        </a:solidFill>
                        <a:effectLst/>
                        <a:latin typeface="HelveticaNeueLT Std Lt"/>
                        <a:ea typeface="Calibri" panose="020F0502020204030204" pitchFamily="34" charset="0"/>
                        <a:cs typeface="HelveticaNeueLT Std Lt"/>
                      </a:endParaRPr>
                    </a:p>
                  </a:txBody>
                  <a:tcPr marL="44450" marR="44450" marT="0" marB="0" anchor="ctr"/>
                </a:tc>
                <a:extLst>
                  <a:ext uri="{0D108BD9-81ED-4DB2-BD59-A6C34878D82A}">
                    <a16:rowId xmlns:a16="http://schemas.microsoft.com/office/drawing/2014/main" val="1473505386"/>
                  </a:ext>
                </a:extLst>
              </a:tr>
            </a:tbl>
          </a:graphicData>
        </a:graphic>
      </p:graphicFrame>
      <p:sp>
        <p:nvSpPr>
          <p:cNvPr id="11" name="ZoneTexte 10">
            <a:extLst>
              <a:ext uri="{FF2B5EF4-FFF2-40B4-BE49-F238E27FC236}">
                <a16:creationId xmlns:a16="http://schemas.microsoft.com/office/drawing/2014/main" id="{4AE738C1-99F5-B0CB-C6E3-E8A101B61FBA}"/>
              </a:ext>
            </a:extLst>
          </p:cNvPr>
          <p:cNvSpPr txBox="1"/>
          <p:nvPr/>
        </p:nvSpPr>
        <p:spPr>
          <a:xfrm>
            <a:off x="469652" y="4620241"/>
            <a:ext cx="5626348" cy="369332"/>
          </a:xfrm>
          <a:prstGeom prst="rect">
            <a:avLst/>
          </a:prstGeom>
          <a:noFill/>
        </p:spPr>
        <p:txBody>
          <a:bodyPr wrap="none" rtlCol="0">
            <a:spAutoFit/>
          </a:bodyPr>
          <a:lstStyle/>
          <a:p>
            <a:r>
              <a:rPr lang="fr-FR" dirty="0"/>
              <a:t>Inscription des volontaires aux ateliers et commissions</a:t>
            </a:r>
          </a:p>
        </p:txBody>
      </p:sp>
      <p:sp>
        <p:nvSpPr>
          <p:cNvPr id="13" name="ZoneTexte 12">
            <a:extLst>
              <a:ext uri="{FF2B5EF4-FFF2-40B4-BE49-F238E27FC236}">
                <a16:creationId xmlns:a16="http://schemas.microsoft.com/office/drawing/2014/main" id="{0BA12985-7DF9-DD83-DD24-05D62D1F4954}"/>
              </a:ext>
            </a:extLst>
          </p:cNvPr>
          <p:cNvSpPr txBox="1"/>
          <p:nvPr/>
        </p:nvSpPr>
        <p:spPr>
          <a:xfrm>
            <a:off x="7842574" y="817030"/>
            <a:ext cx="4032905" cy="1846659"/>
          </a:xfrm>
          <a:prstGeom prst="rect">
            <a:avLst/>
          </a:prstGeom>
          <a:noFill/>
        </p:spPr>
        <p:txBody>
          <a:bodyPr wrap="square">
            <a:spAutoFit/>
          </a:bodyPr>
          <a:lstStyle/>
          <a:p>
            <a:pPr marR="137160" fontAlgn="base">
              <a:spcBef>
                <a:spcPts val="995"/>
              </a:spcBef>
              <a:buNone/>
            </a:pPr>
            <a:r>
              <a:rPr lang="fr-FR" b="1" kern="150" dirty="0">
                <a:effectLst/>
                <a:latin typeface="+mn-lt"/>
                <a:ea typeface="Times New Roman" panose="02020603050405020304" pitchFamily="18" charset="0"/>
                <a:cs typeface="Liberation Serif" panose="02020603050405020304" pitchFamily="18" charset="0"/>
              </a:rPr>
              <a:t>Un atelier </a:t>
            </a:r>
            <a:r>
              <a:rPr lang="fr-FR" sz="1600" kern="150" dirty="0">
                <a:effectLst/>
                <a:latin typeface="+mn-lt"/>
                <a:ea typeface="Times New Roman" panose="02020603050405020304" pitchFamily="18" charset="0"/>
                <a:cs typeface="Liberation Serif" panose="02020603050405020304" pitchFamily="18" charset="0"/>
              </a:rPr>
              <a:t>est créé pour répondre à un objectif spécifique (exemple : travailler sur un projet donné, préparer un évènementiel, définir un outil à destination des élus, …) circonscrit dans le temps. Un atelier qui voit son objectif atteint est clôturé. </a:t>
            </a:r>
            <a:endParaRPr lang="fr-FR" sz="1600" kern="150" dirty="0">
              <a:effectLst/>
              <a:latin typeface="Times New Roman" panose="02020603050405020304" pitchFamily="18" charset="0"/>
              <a:ea typeface="Times New Roman" panose="02020603050405020304" pitchFamily="18" charset="0"/>
              <a:cs typeface="Liberation Serif" panose="02020603050405020304" pitchFamily="18" charset="0"/>
            </a:endParaRPr>
          </a:p>
        </p:txBody>
      </p:sp>
      <p:sp>
        <p:nvSpPr>
          <p:cNvPr id="15" name="ZoneTexte 14">
            <a:extLst>
              <a:ext uri="{FF2B5EF4-FFF2-40B4-BE49-F238E27FC236}">
                <a16:creationId xmlns:a16="http://schemas.microsoft.com/office/drawing/2014/main" id="{0B65BFAC-BF61-B498-8E5D-01A79E260F9C}"/>
              </a:ext>
            </a:extLst>
          </p:cNvPr>
          <p:cNvSpPr txBox="1"/>
          <p:nvPr/>
        </p:nvSpPr>
        <p:spPr>
          <a:xfrm>
            <a:off x="7888224" y="2844756"/>
            <a:ext cx="4303776" cy="2092881"/>
          </a:xfrm>
          <a:prstGeom prst="rect">
            <a:avLst/>
          </a:prstGeom>
          <a:noFill/>
        </p:spPr>
        <p:txBody>
          <a:bodyPr wrap="square">
            <a:spAutoFit/>
          </a:bodyPr>
          <a:lstStyle/>
          <a:p>
            <a:r>
              <a:rPr lang="fr-FR" b="1" dirty="0">
                <a:solidFill>
                  <a:schemeClr val="tx1"/>
                </a:solidFill>
                <a:effectLst/>
                <a:latin typeface="+mn-lt"/>
                <a:ea typeface="Calibri" panose="020F0502020204030204" pitchFamily="34" charset="0"/>
                <a:cs typeface="HelveticaNeueLT Std Lt"/>
              </a:rPr>
              <a:t>La commission thématique </a:t>
            </a:r>
            <a:r>
              <a:rPr lang="fr-FR" sz="1600" dirty="0">
                <a:ea typeface="Calibri" panose="020F0502020204030204" pitchFamily="34" charset="0"/>
                <a:cs typeface="HelveticaNeueLT Std Lt"/>
              </a:rPr>
              <a:t>es</a:t>
            </a:r>
            <a:r>
              <a:rPr lang="fr-FR" sz="1600" dirty="0">
                <a:solidFill>
                  <a:schemeClr val="tx1"/>
                </a:solidFill>
                <a:effectLst/>
                <a:latin typeface="+mn-lt"/>
                <a:ea typeface="Calibri" panose="020F0502020204030204" pitchFamily="34" charset="0"/>
                <a:cs typeface="HelveticaNeueLT Std Lt"/>
              </a:rPr>
              <a:t>t un organe de réflexion</a:t>
            </a:r>
            <a:r>
              <a:rPr lang="fr-FR" sz="1600" dirty="0">
                <a:ea typeface="Calibri" panose="020F0502020204030204" pitchFamily="34" charset="0"/>
                <a:cs typeface="HelveticaNeueLT Std Lt"/>
              </a:rPr>
              <a:t> qui a </a:t>
            </a:r>
            <a:r>
              <a:rPr lang="fr-FR" sz="1600" dirty="0">
                <a:solidFill>
                  <a:schemeClr val="tx1"/>
                </a:solidFill>
                <a:effectLst/>
                <a:latin typeface="+mn-lt"/>
                <a:ea typeface="Calibri" panose="020F0502020204030204" pitchFamily="34" charset="0"/>
                <a:cs typeface="HelveticaNeueLT Std Lt"/>
              </a:rPr>
              <a:t>pour rôle d'alimenter le débat au sein du Parc et de mettre en œuvre des stratégies thématiques.  Pour cela, élus et techniciens peuvent être réunis 2 à 3 fois par an, en associant des personnes ressources pour assurer une vision transversale des enjeux</a:t>
            </a:r>
            <a:endParaRPr lang="fr-FR" sz="1600" dirty="0"/>
          </a:p>
        </p:txBody>
      </p:sp>
    </p:spTree>
    <p:extLst>
      <p:ext uri="{BB962C8B-B14F-4D97-AF65-F5344CB8AC3E}">
        <p14:creationId xmlns:p14="http://schemas.microsoft.com/office/powerpoint/2010/main" val="2234828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5A6CC-EADD-7CFB-5F2E-7D6238DC234F}"/>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E88C820B-8BF9-48A7-AB4F-7513390FEB64}"/>
              </a:ext>
            </a:extLst>
          </p:cNvPr>
          <p:cNvSpPr txBox="1">
            <a:spLocks/>
          </p:cNvSpPr>
          <p:nvPr/>
        </p:nvSpPr>
        <p:spPr>
          <a:xfrm>
            <a:off x="594527" y="2603035"/>
            <a:ext cx="11002945" cy="3656698"/>
          </a:xfrm>
          <a:prstGeom prst="rect">
            <a:avLst/>
          </a:prstGeom>
          <a:solidFill>
            <a:schemeClr val="bg1"/>
          </a:solidFill>
          <a:ln>
            <a:solidFill>
              <a:schemeClr val="bg1"/>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dirty="0"/>
              <a:t>La création d’un verger conservatoire vise à garder une richesse variétale importante face aux facteurs extérieurs, notamment le réchauffement climatique. Ce travail permet également d’inscrire sur le long terme une histoire patrimoniale et culturelle qui est le résultat de siècles de travail de l’homme. </a:t>
            </a:r>
          </a:p>
          <a:p>
            <a:r>
              <a:rPr lang="fr-FR" sz="2000" dirty="0"/>
              <a:t>Le verger de Jaujac situé sur la propriété du Parc Naturel Régional des Monts d’Ardèche en constitue la vitrine. </a:t>
            </a:r>
          </a:p>
          <a:p>
            <a:r>
              <a:rPr lang="fr-FR" sz="2000" dirty="0"/>
              <a:t> </a:t>
            </a:r>
          </a:p>
          <a:p>
            <a:r>
              <a:rPr lang="fr-FR" sz="2000" dirty="0"/>
              <a:t>   Deux ténements sont mobilisés :</a:t>
            </a:r>
          </a:p>
          <a:p>
            <a:r>
              <a:rPr lang="fr-FR" sz="2000" dirty="0"/>
              <a:t>- 8000 m² dans un contexte de reconquête de vergers abandonnées : par abattage, greffage sur rejets</a:t>
            </a:r>
          </a:p>
          <a:p>
            <a:r>
              <a:rPr lang="fr-FR" sz="2000" dirty="0"/>
              <a:t>- 6000 m² en plantation</a:t>
            </a:r>
          </a:p>
          <a:p>
            <a:r>
              <a:rPr lang="fr-FR" sz="2000" dirty="0"/>
              <a:t>2 phases ont déjà permis d’implanter le verger en « plantation » et de rouvrir la parcelle en « reconquête ».</a:t>
            </a:r>
          </a:p>
          <a:p>
            <a:endParaRPr lang="fr-FR" sz="2000" dirty="0"/>
          </a:p>
          <a:p>
            <a:r>
              <a:rPr lang="fr-FR" sz="2000" b="1" dirty="0"/>
              <a:t>L’objectif de cette troisième phase est de poursuivre les travaux sur le verger conservatoire par la reconquête d’une parcelle d’anciens vergers abandonnés.</a:t>
            </a:r>
            <a:endParaRPr lang="fr-FR" sz="2000" dirty="0"/>
          </a:p>
          <a:p>
            <a:endParaRPr lang="fr-FR" sz="2000" dirty="0"/>
          </a:p>
        </p:txBody>
      </p:sp>
      <p:sp>
        <p:nvSpPr>
          <p:cNvPr id="2" name="Titre 1">
            <a:extLst>
              <a:ext uri="{FF2B5EF4-FFF2-40B4-BE49-F238E27FC236}">
                <a16:creationId xmlns:a16="http://schemas.microsoft.com/office/drawing/2014/main" id="{E9C4775D-71C5-87A4-ED8B-4ACA6382450B}"/>
              </a:ext>
            </a:extLst>
          </p:cNvPr>
          <p:cNvSpPr txBox="1">
            <a:spLocks/>
          </p:cNvSpPr>
          <p:nvPr/>
        </p:nvSpPr>
        <p:spPr>
          <a:xfrm>
            <a:off x="1040940" y="1308785"/>
            <a:ext cx="10556532" cy="11178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spcBef>
                <a:spcPts val="1000"/>
              </a:spcBef>
              <a:spcAft>
                <a:spcPts val="1800"/>
              </a:spcAft>
              <a:buSzPct val="60000"/>
              <a:tabLst>
                <a:tab pos="355600" algn="l"/>
              </a:tabLst>
            </a:pPr>
            <a:r>
              <a:rPr lang="fr-FR" sz="33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Création d’un verger conservatoire de châtaigniers à Jaujac, phase 3</a:t>
            </a:r>
          </a:p>
        </p:txBody>
      </p:sp>
      <p:sp>
        <p:nvSpPr>
          <p:cNvPr id="5" name="CustomShape 1">
            <a:extLst>
              <a:ext uri="{FF2B5EF4-FFF2-40B4-BE49-F238E27FC236}">
                <a16:creationId xmlns:a16="http://schemas.microsoft.com/office/drawing/2014/main" id="{94700FE8-BC9E-0B98-406B-BBF21AD279E2}"/>
              </a:ext>
            </a:extLst>
          </p:cNvPr>
          <p:cNvSpPr/>
          <p:nvPr/>
        </p:nvSpPr>
        <p:spPr>
          <a:xfrm>
            <a:off x="952450" y="244746"/>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 Programme d’actions</a:t>
            </a:r>
            <a:endParaRPr sz="4400" b="1" spc="-1" dirty="0">
              <a:solidFill>
                <a:srgbClr val="006600"/>
              </a:solidFill>
              <a:uFill>
                <a:solidFill>
                  <a:srgbClr val="FFFFFF"/>
                </a:solidFill>
              </a:uFill>
              <a:latin typeface="Calibri"/>
            </a:endParaRPr>
          </a:p>
        </p:txBody>
      </p:sp>
      <p:sp>
        <p:nvSpPr>
          <p:cNvPr id="4" name="ZoneTexte 3">
            <a:extLst>
              <a:ext uri="{FF2B5EF4-FFF2-40B4-BE49-F238E27FC236}">
                <a16:creationId xmlns:a16="http://schemas.microsoft.com/office/drawing/2014/main" id="{96030F57-C7B0-EE52-4416-0A4BFAF9BD18}"/>
              </a:ext>
            </a:extLst>
          </p:cNvPr>
          <p:cNvSpPr txBox="1"/>
          <p:nvPr/>
        </p:nvSpPr>
        <p:spPr>
          <a:xfrm>
            <a:off x="9240278" y="666064"/>
            <a:ext cx="2604589" cy="646331"/>
          </a:xfrm>
          <a:prstGeom prst="rect">
            <a:avLst/>
          </a:prstGeom>
          <a:solidFill>
            <a:schemeClr val="accent4">
              <a:lumMod val="75000"/>
            </a:schemeClr>
          </a:solidFill>
        </p:spPr>
        <p:txBody>
          <a:bodyPr wrap="square" rtlCol="0">
            <a:spAutoFit/>
          </a:bodyPr>
          <a:lstStyle/>
          <a:p>
            <a:r>
              <a:rPr lang="fr-FR" dirty="0">
                <a:solidFill>
                  <a:schemeClr val="bg1"/>
                </a:solidFill>
              </a:rPr>
              <a:t>Vidéo du Dauphiné Libéré</a:t>
            </a:r>
          </a:p>
        </p:txBody>
      </p:sp>
    </p:spTree>
    <p:extLst>
      <p:ext uri="{BB962C8B-B14F-4D97-AF65-F5344CB8AC3E}">
        <p14:creationId xmlns:p14="http://schemas.microsoft.com/office/powerpoint/2010/main" val="1018909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C9079-3476-3BB3-BFA9-85302F0091B2}"/>
            </a:ext>
          </a:extLst>
        </p:cNvPr>
        <p:cNvGrpSpPr/>
        <p:nvPr/>
      </p:nvGrpSpPr>
      <p:grpSpPr>
        <a:xfrm>
          <a:off x="0" y="0"/>
          <a:ext cx="0" cy="0"/>
          <a:chOff x="0" y="0"/>
          <a:chExt cx="0" cy="0"/>
        </a:xfrm>
      </p:grpSpPr>
      <p:sp>
        <p:nvSpPr>
          <p:cNvPr id="11" name="Titre 1">
            <a:extLst>
              <a:ext uri="{FF2B5EF4-FFF2-40B4-BE49-F238E27FC236}">
                <a16:creationId xmlns:a16="http://schemas.microsoft.com/office/drawing/2014/main" id="{7A0426B2-7BEE-7C88-22A7-9B50FA3265B3}"/>
              </a:ext>
            </a:extLst>
          </p:cNvPr>
          <p:cNvSpPr txBox="1">
            <a:spLocks/>
          </p:cNvSpPr>
          <p:nvPr/>
        </p:nvSpPr>
        <p:spPr>
          <a:xfrm>
            <a:off x="594527" y="2604065"/>
            <a:ext cx="11002945" cy="3187136"/>
          </a:xfrm>
          <a:prstGeom prst="rect">
            <a:avLst/>
          </a:prstGeom>
          <a:solidFill>
            <a:schemeClr val="bg1"/>
          </a:solidFill>
          <a:ln>
            <a:solidFill>
              <a:schemeClr val="bg1"/>
            </a:solidFill>
          </a:ln>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dirty="0"/>
              <a:t> </a:t>
            </a:r>
          </a:p>
          <a:p>
            <a:r>
              <a:rPr lang="fr-FR" sz="2000" dirty="0"/>
              <a:t>Les travaux consistent à rouvrir et remettre progressivement en état la parcelle par des opérations de broyage et de nettoyage de la végétation, d’élagage des châtaigniers conservés et de greffage des arbres et rejets présentant un intérêt. Ces opérations permettront la remise en valeur progressive de ce verger et de </a:t>
            </a:r>
            <a:r>
              <a:rPr lang="fr-FR" sz="2000" b="1" dirty="0"/>
              <a:t>restaurer son potentiel de production et son intérêt patrimonial</a:t>
            </a:r>
            <a:r>
              <a:rPr lang="fr-FR" sz="2000" dirty="0"/>
              <a:t>.</a:t>
            </a:r>
          </a:p>
          <a:p>
            <a:endParaRPr lang="fr-FR" sz="2000" dirty="0"/>
          </a:p>
          <a:p>
            <a:r>
              <a:rPr lang="fr-FR" sz="2000" dirty="0"/>
              <a:t>Une fois aménagés et restaurés, ces espaces constitueront également un </a:t>
            </a:r>
            <a:r>
              <a:rPr lang="fr-FR" sz="2000" b="1" dirty="0"/>
              <a:t>support de sensibilisation et de médiation auprès du grand public</a:t>
            </a:r>
            <a:r>
              <a:rPr lang="fr-FR" sz="2000" dirty="0"/>
              <a:t>. Intégrés au parcours de découverte du site de la Maison du Parc, ils permettront de présenter aux visiteurs l’histoire de la châtaigneraie ardéchoise, la diversité des variétés locales ainsi que les enjeux liés à la préservation et à la reconquête des vergers.</a:t>
            </a:r>
          </a:p>
        </p:txBody>
      </p:sp>
      <p:sp>
        <p:nvSpPr>
          <p:cNvPr id="2" name="Titre 1">
            <a:extLst>
              <a:ext uri="{FF2B5EF4-FFF2-40B4-BE49-F238E27FC236}">
                <a16:creationId xmlns:a16="http://schemas.microsoft.com/office/drawing/2014/main" id="{BA38C490-104A-5E1F-8FCE-196168C1F705}"/>
              </a:ext>
            </a:extLst>
          </p:cNvPr>
          <p:cNvSpPr txBox="1">
            <a:spLocks/>
          </p:cNvSpPr>
          <p:nvPr/>
        </p:nvSpPr>
        <p:spPr>
          <a:xfrm>
            <a:off x="1040940" y="1308785"/>
            <a:ext cx="10556532" cy="11178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spcBef>
                <a:spcPts val="1000"/>
              </a:spcBef>
              <a:spcAft>
                <a:spcPts val="1800"/>
              </a:spcAft>
              <a:buSzPct val="60000"/>
              <a:tabLst>
                <a:tab pos="355600" algn="l"/>
              </a:tabLst>
            </a:pPr>
            <a:r>
              <a:rPr lang="fr-FR" sz="33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Création d’un verger conservatoire de châtaigniers à Jaujac, phase 3</a:t>
            </a:r>
          </a:p>
        </p:txBody>
      </p:sp>
      <p:sp>
        <p:nvSpPr>
          <p:cNvPr id="5" name="CustomShape 1">
            <a:extLst>
              <a:ext uri="{FF2B5EF4-FFF2-40B4-BE49-F238E27FC236}">
                <a16:creationId xmlns:a16="http://schemas.microsoft.com/office/drawing/2014/main" id="{642B5167-AE25-51E3-0742-96424A621834}"/>
              </a:ext>
            </a:extLst>
          </p:cNvPr>
          <p:cNvSpPr/>
          <p:nvPr/>
        </p:nvSpPr>
        <p:spPr>
          <a:xfrm>
            <a:off x="952450" y="244746"/>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endParaRPr sz="4400" b="1" spc="-1" dirty="0">
              <a:solidFill>
                <a:srgbClr val="006600"/>
              </a:solidFill>
              <a:uFill>
                <a:solidFill>
                  <a:srgbClr val="FFFFFF"/>
                </a:solidFill>
              </a:uFill>
              <a:latin typeface="Calibri"/>
            </a:endParaRPr>
          </a:p>
        </p:txBody>
      </p:sp>
    </p:spTree>
    <p:extLst>
      <p:ext uri="{BB962C8B-B14F-4D97-AF65-F5344CB8AC3E}">
        <p14:creationId xmlns:p14="http://schemas.microsoft.com/office/powerpoint/2010/main" val="2040427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56240-2166-2938-834F-C205927B6B98}"/>
            </a:ext>
          </a:extLst>
        </p:cNvPr>
        <p:cNvGrpSpPr/>
        <p:nvPr/>
      </p:nvGrpSpPr>
      <p:grpSpPr>
        <a:xfrm>
          <a:off x="0" y="0"/>
          <a:ext cx="0" cy="0"/>
          <a:chOff x="0" y="0"/>
          <a:chExt cx="0" cy="0"/>
        </a:xfrm>
      </p:grpSpPr>
      <p:sp>
        <p:nvSpPr>
          <p:cNvPr id="5" name="CustomShape 1">
            <a:extLst>
              <a:ext uri="{FF2B5EF4-FFF2-40B4-BE49-F238E27FC236}">
                <a16:creationId xmlns:a16="http://schemas.microsoft.com/office/drawing/2014/main" id="{E97E4679-61B7-0E4E-0B7B-4CF5DF7AE071}"/>
              </a:ext>
            </a:extLst>
          </p:cNvPr>
          <p:cNvSpPr/>
          <p:nvPr/>
        </p:nvSpPr>
        <p:spPr>
          <a:xfrm>
            <a:off x="1040940" y="-148545"/>
            <a:ext cx="8098560" cy="129528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4400" b="1" spc="-1" dirty="0">
                <a:solidFill>
                  <a:srgbClr val="006600"/>
                </a:solidFill>
                <a:uFill>
                  <a:solidFill>
                    <a:srgbClr val="FFFFFF"/>
                  </a:solidFill>
                </a:uFill>
                <a:latin typeface="Calibri"/>
              </a:rPr>
              <a:t>Décisions</a:t>
            </a:r>
          </a:p>
        </p:txBody>
      </p:sp>
      <p:sp>
        <p:nvSpPr>
          <p:cNvPr id="4" name="Titre 1">
            <a:extLst>
              <a:ext uri="{FF2B5EF4-FFF2-40B4-BE49-F238E27FC236}">
                <a16:creationId xmlns:a16="http://schemas.microsoft.com/office/drawing/2014/main" id="{CC1F747E-6739-C358-593F-F86E5963C0AF}"/>
              </a:ext>
            </a:extLst>
          </p:cNvPr>
          <p:cNvSpPr txBox="1">
            <a:spLocks/>
          </p:cNvSpPr>
          <p:nvPr/>
        </p:nvSpPr>
        <p:spPr>
          <a:xfrm>
            <a:off x="927058" y="1019007"/>
            <a:ext cx="10556532" cy="11178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55600">
              <a:spcBef>
                <a:spcPts val="1000"/>
              </a:spcBef>
              <a:spcAft>
                <a:spcPts val="1800"/>
              </a:spcAft>
              <a:buSzPct val="60000"/>
              <a:tabLst>
                <a:tab pos="355600" algn="l"/>
              </a:tabLst>
            </a:pPr>
            <a:r>
              <a:rPr lang="fr-FR" sz="3600" b="1" dirty="0">
                <a:solidFill>
                  <a:srgbClr val="0A8867"/>
                </a:solidFill>
                <a:latin typeface="Calibri Light" panose="020F0302020204030204" pitchFamily="34" charset="0"/>
                <a:ea typeface="Calibri Light" panose="020F0302020204030204" pitchFamily="34" charset="0"/>
                <a:cs typeface="Calibri Light" panose="020F0302020204030204" pitchFamily="34" charset="0"/>
              </a:rPr>
              <a:t>Création d’un verger conservatoire de châtaigniers à Jaujac, phase 3</a:t>
            </a:r>
          </a:p>
        </p:txBody>
      </p:sp>
      <p:sp>
        <p:nvSpPr>
          <p:cNvPr id="7" name="ZoneTexte 6">
            <a:extLst>
              <a:ext uri="{FF2B5EF4-FFF2-40B4-BE49-F238E27FC236}">
                <a16:creationId xmlns:a16="http://schemas.microsoft.com/office/drawing/2014/main" id="{815D43D7-B609-2244-34C6-3CC101601905}"/>
              </a:ext>
            </a:extLst>
          </p:cNvPr>
          <p:cNvSpPr txBox="1"/>
          <p:nvPr/>
        </p:nvSpPr>
        <p:spPr>
          <a:xfrm>
            <a:off x="140677" y="5134709"/>
            <a:ext cx="10503878" cy="1323439"/>
          </a:xfrm>
          <a:prstGeom prst="rect">
            <a:avLst/>
          </a:prstGeom>
          <a:solidFill>
            <a:schemeClr val="bg1">
              <a:lumMod val="85000"/>
            </a:schemeClr>
          </a:solidFill>
        </p:spPr>
        <p:txBody>
          <a:bodyPr wrap="square">
            <a:spAutoFit/>
          </a:bodyPr>
          <a:lstStyle/>
          <a:p>
            <a:pPr algn="just">
              <a:lnSpc>
                <a:spcPct val="100000"/>
              </a:lnSpc>
              <a:buNone/>
            </a:pPr>
            <a:r>
              <a:rPr lang="fr-FR" sz="1600" dirty="0">
                <a:solidFill>
                  <a:schemeClr val="tx1"/>
                </a:solidFill>
                <a:effectLst/>
                <a:latin typeface="+mn-lt"/>
                <a:ea typeface="Calibri" panose="020F0502020204030204" pitchFamily="34" charset="0"/>
                <a:cs typeface="Arial" panose="020B0604020202020204" pitchFamily="34" charset="0"/>
              </a:rPr>
              <a:t>La Présidente propose :</a:t>
            </a:r>
            <a:endParaRPr lang="fr-FR" sz="1600" dirty="0">
              <a:solidFill>
                <a:schemeClr val="tx1"/>
              </a:solidFill>
              <a:effectLst/>
              <a:latin typeface="+mn-lt"/>
              <a:ea typeface="Calibri" panose="020F0502020204030204" pitchFamily="34" charset="0"/>
              <a:cs typeface="HelveticaNeueLT Std Lt"/>
            </a:endParaRPr>
          </a:p>
          <a:p>
            <a:pPr marL="342900" indent="-342900" algn="just">
              <a:buFont typeface="Arial" panose="020B0604020202020204" pitchFamily="34" charset="0"/>
              <a:buChar char="-"/>
            </a:pPr>
            <a:r>
              <a:rPr lang="fr-FR" sz="1600" dirty="0">
                <a:cs typeface="Arial" panose="020B0604020202020204" pitchFamily="34" charset="0"/>
              </a:rPr>
              <a:t>D’APPROUVER l’action présentée et son plan de financement,</a:t>
            </a:r>
          </a:p>
          <a:p>
            <a:pPr marL="342900" indent="-342900" algn="just">
              <a:buFont typeface="Arial" panose="020B0604020202020204" pitchFamily="34" charset="0"/>
              <a:buChar char="-"/>
            </a:pPr>
            <a:r>
              <a:rPr lang="fr-FR" sz="1600" dirty="0">
                <a:cs typeface="Arial" panose="020B0604020202020204" pitchFamily="34" charset="0"/>
              </a:rPr>
              <a:t>D’AUTORISER la Présidente à solliciter les financements comme présentés, </a:t>
            </a:r>
          </a:p>
          <a:p>
            <a:pPr marL="342900" lvl="0" indent="-342900" algn="just">
              <a:lnSpc>
                <a:spcPct val="100000"/>
              </a:lnSpc>
              <a:buFont typeface="Arial" panose="020B0604020202020204" pitchFamily="34" charset="0"/>
              <a:buChar char="-"/>
            </a:pPr>
            <a:r>
              <a:rPr lang="fr-FR" sz="1600" dirty="0">
                <a:solidFill>
                  <a:schemeClr val="tx1"/>
                </a:solidFill>
                <a:effectLst/>
                <a:latin typeface="+mn-lt"/>
                <a:ea typeface="Times New Roman" panose="02020603050405020304" pitchFamily="18" charset="0"/>
                <a:cs typeface="Arial" panose="020B0604020202020204" pitchFamily="34" charset="0"/>
              </a:rPr>
              <a:t>D’AUTORISER la Présidente ou son représentant à effectuer toutes les démarches nécessaires à l’exécution de la présente délibération et à signer tous les documents y afférents.</a:t>
            </a:r>
            <a:endParaRPr lang="fr-FR" sz="1050" dirty="0">
              <a:solidFill>
                <a:srgbClr val="000000"/>
              </a:solidFill>
              <a:effectLst/>
              <a:latin typeface="HelveticaNeueLT Std Lt"/>
              <a:ea typeface="Times New Roman" panose="02020603050405020304" pitchFamily="18" charset="0"/>
              <a:cs typeface="HelveticaNeueLT Std Lt"/>
            </a:endParaRPr>
          </a:p>
        </p:txBody>
      </p:sp>
      <p:graphicFrame>
        <p:nvGraphicFramePr>
          <p:cNvPr id="2" name="Tableau 1">
            <a:extLst>
              <a:ext uri="{FF2B5EF4-FFF2-40B4-BE49-F238E27FC236}">
                <a16:creationId xmlns:a16="http://schemas.microsoft.com/office/drawing/2014/main" id="{94A5CE8B-45F5-1E96-49DE-9A7418A88328}"/>
              </a:ext>
            </a:extLst>
          </p:cNvPr>
          <p:cNvGraphicFramePr>
            <a:graphicFrameLocks noGrp="1"/>
          </p:cNvGraphicFramePr>
          <p:nvPr>
            <p:extLst>
              <p:ext uri="{D42A27DB-BD31-4B8C-83A1-F6EECF244321}">
                <p14:modId xmlns:p14="http://schemas.microsoft.com/office/powerpoint/2010/main" val="2672526291"/>
              </p:ext>
            </p:extLst>
          </p:nvPr>
        </p:nvGraphicFramePr>
        <p:xfrm>
          <a:off x="1355901" y="2621917"/>
          <a:ext cx="8674515" cy="2234464"/>
        </p:xfrm>
        <a:graphic>
          <a:graphicData uri="http://schemas.openxmlformats.org/drawingml/2006/table">
            <a:tbl>
              <a:tblPr firstRow="1" firstCol="1" bandRow="1">
                <a:tableStyleId>{93296810-A885-4BE3-A3E7-6D5BEEA58F35}</a:tableStyleId>
              </a:tblPr>
              <a:tblGrid>
                <a:gridCol w="3235008">
                  <a:extLst>
                    <a:ext uri="{9D8B030D-6E8A-4147-A177-3AD203B41FA5}">
                      <a16:colId xmlns:a16="http://schemas.microsoft.com/office/drawing/2014/main" val="215094708"/>
                    </a:ext>
                  </a:extLst>
                </a:gridCol>
                <a:gridCol w="1153623">
                  <a:extLst>
                    <a:ext uri="{9D8B030D-6E8A-4147-A177-3AD203B41FA5}">
                      <a16:colId xmlns:a16="http://schemas.microsoft.com/office/drawing/2014/main" val="3674688853"/>
                    </a:ext>
                  </a:extLst>
                </a:gridCol>
                <a:gridCol w="3019864">
                  <a:extLst>
                    <a:ext uri="{9D8B030D-6E8A-4147-A177-3AD203B41FA5}">
                      <a16:colId xmlns:a16="http://schemas.microsoft.com/office/drawing/2014/main" val="1664391734"/>
                    </a:ext>
                  </a:extLst>
                </a:gridCol>
                <a:gridCol w="1266020">
                  <a:extLst>
                    <a:ext uri="{9D8B030D-6E8A-4147-A177-3AD203B41FA5}">
                      <a16:colId xmlns:a16="http://schemas.microsoft.com/office/drawing/2014/main" val="4263798455"/>
                    </a:ext>
                  </a:extLst>
                </a:gridCol>
              </a:tblGrid>
              <a:tr h="473549">
                <a:tc>
                  <a:txBody>
                    <a:bodyPr/>
                    <a:lstStyle/>
                    <a:p>
                      <a:pPr marL="60960" marR="60960" algn="just">
                        <a:lnSpc>
                          <a:spcPct val="115000"/>
                        </a:lnSpc>
                        <a:spcAft>
                          <a:spcPts val="1000"/>
                        </a:spcAft>
                        <a:buNone/>
                      </a:pPr>
                      <a:r>
                        <a:rPr lang="fr-FR" sz="1600" b="0">
                          <a:effectLst/>
                        </a:rPr>
                        <a:t>Nature de la dépense</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a:effectLst/>
                        </a:rPr>
                        <a:t>Montant</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Origine de la recette</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a:effectLst/>
                        </a:rPr>
                        <a:t>Montant</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extLst>
                  <a:ext uri="{0D108BD9-81ED-4DB2-BD59-A6C34878D82A}">
                    <a16:rowId xmlns:a16="http://schemas.microsoft.com/office/drawing/2014/main" val="1625086924"/>
                  </a:ext>
                </a:extLst>
              </a:tr>
              <a:tr h="877888">
                <a:tc>
                  <a:txBody>
                    <a:bodyPr/>
                    <a:lstStyle/>
                    <a:p>
                      <a:pPr marL="60960" marR="60960" algn="just">
                        <a:lnSpc>
                          <a:spcPct val="115000"/>
                        </a:lnSpc>
                        <a:spcAft>
                          <a:spcPts val="1000"/>
                        </a:spcAft>
                        <a:buNone/>
                      </a:pPr>
                      <a:r>
                        <a:rPr lang="fr-FR" sz="1600" b="0">
                          <a:effectLst/>
                        </a:rPr>
                        <a:t>Dépenses de nettoyage, d’élagage des châtaigniers présents et de protections des greffons (phase 3)</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11 696€</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Région Auvergne Rhône Alpes</a:t>
                      </a:r>
                    </a:p>
                    <a:p>
                      <a:pPr marL="60960" marR="60960" algn="l">
                        <a:lnSpc>
                          <a:spcPct val="115000"/>
                        </a:lnSpc>
                        <a:spcAft>
                          <a:spcPts val="1000"/>
                        </a:spcAft>
                        <a:buNone/>
                      </a:pPr>
                      <a:r>
                        <a:rPr lang="fr-FR" sz="1600" b="0" dirty="0">
                          <a:effectLst/>
                        </a:rPr>
                        <a:t>Plan Châtaigne</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a:effectLst/>
                        </a:rPr>
                        <a:t>12 287 €</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extLst>
                  <a:ext uri="{0D108BD9-81ED-4DB2-BD59-A6C34878D82A}">
                    <a16:rowId xmlns:a16="http://schemas.microsoft.com/office/drawing/2014/main" val="2840470470"/>
                  </a:ext>
                </a:extLst>
              </a:tr>
              <a:tr h="409478">
                <a:tc>
                  <a:txBody>
                    <a:bodyPr/>
                    <a:lstStyle/>
                    <a:p>
                      <a:pPr marL="60960" marR="60960" algn="just">
                        <a:lnSpc>
                          <a:spcPct val="115000"/>
                        </a:lnSpc>
                        <a:spcAft>
                          <a:spcPts val="1000"/>
                        </a:spcAft>
                        <a:buNone/>
                      </a:pPr>
                      <a:r>
                        <a:rPr lang="fr-FR" sz="1600" b="0">
                          <a:effectLst/>
                        </a:rPr>
                        <a:t>Frais salariaux (suivi de projet)</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   3 663 €</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a:effectLst/>
                        </a:rPr>
                        <a:t>Autofinancement </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  3 072 €</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extLst>
                  <a:ext uri="{0D108BD9-81ED-4DB2-BD59-A6C34878D82A}">
                    <a16:rowId xmlns:a16="http://schemas.microsoft.com/office/drawing/2014/main" val="1952113847"/>
                  </a:ext>
                </a:extLst>
              </a:tr>
              <a:tr h="473549">
                <a:tc>
                  <a:txBody>
                    <a:bodyPr/>
                    <a:lstStyle/>
                    <a:p>
                      <a:pPr marL="60960" marR="60960" algn="just">
                        <a:lnSpc>
                          <a:spcPct val="115000"/>
                        </a:lnSpc>
                        <a:spcAft>
                          <a:spcPts val="1000"/>
                        </a:spcAft>
                        <a:buNone/>
                      </a:pPr>
                      <a:r>
                        <a:rPr lang="fr-FR" sz="1600" b="0">
                          <a:effectLst/>
                        </a:rPr>
                        <a:t>Total</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15 359 €</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a:effectLst/>
                        </a:rPr>
                        <a:t> </a:t>
                      </a:r>
                      <a:endParaRPr lang="fr-FR" sz="1600" b="0">
                        <a:solidFill>
                          <a:srgbClr val="000000"/>
                        </a:solidFill>
                        <a:effectLst/>
                        <a:latin typeface="HelveticaNeueLT Std Lt"/>
                        <a:ea typeface="Calibri" panose="020F0502020204030204" pitchFamily="34" charset="0"/>
                        <a:cs typeface="HelveticaNeueLT Std Lt"/>
                      </a:endParaRPr>
                    </a:p>
                  </a:txBody>
                  <a:tcPr marL="44450" marR="44450" marT="0" marB="0" anchor="b"/>
                </a:tc>
                <a:tc>
                  <a:txBody>
                    <a:bodyPr/>
                    <a:lstStyle/>
                    <a:p>
                      <a:pPr marL="60960" marR="60960" algn="just">
                        <a:lnSpc>
                          <a:spcPct val="115000"/>
                        </a:lnSpc>
                        <a:spcAft>
                          <a:spcPts val="1000"/>
                        </a:spcAft>
                        <a:buNone/>
                      </a:pPr>
                      <a:r>
                        <a:rPr lang="fr-FR" sz="1600" b="0" dirty="0">
                          <a:effectLst/>
                        </a:rPr>
                        <a:t>15 359 €</a:t>
                      </a:r>
                      <a:endParaRPr lang="fr-FR" sz="1600" b="0" dirty="0">
                        <a:solidFill>
                          <a:srgbClr val="000000"/>
                        </a:solidFill>
                        <a:effectLst/>
                        <a:latin typeface="HelveticaNeueLT Std Lt"/>
                        <a:ea typeface="Calibri" panose="020F0502020204030204" pitchFamily="34" charset="0"/>
                        <a:cs typeface="HelveticaNeueLT Std Lt"/>
                      </a:endParaRPr>
                    </a:p>
                  </a:txBody>
                  <a:tcPr marL="44450" marR="44450" marT="0" marB="0" anchor="b"/>
                </a:tc>
                <a:extLst>
                  <a:ext uri="{0D108BD9-81ED-4DB2-BD59-A6C34878D82A}">
                    <a16:rowId xmlns:a16="http://schemas.microsoft.com/office/drawing/2014/main" val="3801252798"/>
                  </a:ext>
                </a:extLst>
              </a:tr>
            </a:tbl>
          </a:graphicData>
        </a:graphic>
      </p:graphicFrame>
      <p:sp>
        <p:nvSpPr>
          <p:cNvPr id="6" name="ZoneTexte 5">
            <a:extLst>
              <a:ext uri="{FF2B5EF4-FFF2-40B4-BE49-F238E27FC236}">
                <a16:creationId xmlns:a16="http://schemas.microsoft.com/office/drawing/2014/main" id="{23C1BF68-4A35-E1C7-45D0-C1D2F145E6B9}"/>
              </a:ext>
            </a:extLst>
          </p:cNvPr>
          <p:cNvSpPr txBox="1"/>
          <p:nvPr/>
        </p:nvSpPr>
        <p:spPr>
          <a:xfrm>
            <a:off x="708410" y="2136839"/>
            <a:ext cx="6541476" cy="830612"/>
          </a:xfrm>
          <a:prstGeom prst="rect">
            <a:avLst/>
          </a:prstGeom>
          <a:noFill/>
        </p:spPr>
        <p:txBody>
          <a:bodyPr wrap="square">
            <a:spAutoFit/>
          </a:bodyPr>
          <a:lstStyle/>
          <a:p>
            <a:pPr algn="just">
              <a:lnSpc>
                <a:spcPct val="100000"/>
              </a:lnSpc>
              <a:spcAft>
                <a:spcPts val="1000"/>
              </a:spcAft>
              <a:buNone/>
            </a:pPr>
            <a:r>
              <a:rPr lang="fr-FR" sz="1800">
                <a:solidFill>
                  <a:schemeClr val="tx1"/>
                </a:solidFill>
                <a:effectLst/>
                <a:latin typeface="+mn-lt"/>
                <a:ea typeface="Calibri" panose="020F0502020204030204" pitchFamily="34" charset="0"/>
                <a:cs typeface="HelveticaNeueLT Std Lt"/>
              </a:rPr>
              <a:t>Plan de financement : Investissement HT</a:t>
            </a:r>
          </a:p>
          <a:p>
            <a:pPr algn="just">
              <a:lnSpc>
                <a:spcPct val="100000"/>
              </a:lnSpc>
              <a:spcAft>
                <a:spcPts val="1000"/>
              </a:spcAft>
              <a:buNone/>
            </a:pPr>
            <a:r>
              <a:rPr lang="fr-FR" sz="1800" dirty="0">
                <a:solidFill>
                  <a:schemeClr val="tx1"/>
                </a:solidFill>
                <a:effectLst/>
                <a:latin typeface="+mn-lt"/>
                <a:ea typeface="Calibri" panose="020F0502020204030204" pitchFamily="34" charset="0"/>
                <a:cs typeface="HelveticaNeueLT Std Lt"/>
              </a:rPr>
              <a:t> </a:t>
            </a:r>
            <a:endParaRPr lang="fr-FR" sz="1800" dirty="0">
              <a:solidFill>
                <a:srgbClr val="000000"/>
              </a:solidFill>
              <a:effectLst/>
              <a:latin typeface="HelveticaNeueLT Std Lt"/>
              <a:ea typeface="Calibri" panose="020F0502020204030204" pitchFamily="34" charset="0"/>
              <a:cs typeface="HelveticaNeueLT Std Lt"/>
            </a:endParaRPr>
          </a:p>
        </p:txBody>
      </p:sp>
    </p:spTree>
    <p:extLst>
      <p:ext uri="{BB962C8B-B14F-4D97-AF65-F5344CB8AC3E}">
        <p14:creationId xmlns:p14="http://schemas.microsoft.com/office/powerpoint/2010/main" val="1067349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1FDB6-373E-A6A0-E05F-3B701D48D79E}"/>
            </a:ext>
          </a:extLst>
        </p:cNvPr>
        <p:cNvGrpSpPr/>
        <p:nvPr/>
      </p:nvGrpSpPr>
      <p:grpSpPr>
        <a:xfrm>
          <a:off x="0" y="0"/>
          <a:ext cx="0" cy="0"/>
          <a:chOff x="0" y="0"/>
          <a:chExt cx="0" cy="0"/>
        </a:xfrm>
      </p:grpSpPr>
      <p:sp>
        <p:nvSpPr>
          <p:cNvPr id="178" name="CustomShape 1">
            <a:extLst>
              <a:ext uri="{FF2B5EF4-FFF2-40B4-BE49-F238E27FC236}">
                <a16:creationId xmlns:a16="http://schemas.microsoft.com/office/drawing/2014/main" id="{51A53DEE-20EA-D5AA-30D4-69F420289EA0}"/>
              </a:ext>
            </a:extLst>
          </p:cNvPr>
          <p:cNvSpPr/>
          <p:nvPr/>
        </p:nvSpPr>
        <p:spPr>
          <a:xfrm>
            <a:off x="4957688" y="1192035"/>
            <a:ext cx="9596981" cy="543950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fr-FR" sz="2800" b="1" dirty="0">
                <a:latin typeface="Calibri" panose="020F0502020204030204" pitchFamily="34" charset="0"/>
                <a:ea typeface="Times New Roman" panose="02020603050405020304" pitchFamily="18" charset="0"/>
              </a:rPr>
              <a:t> </a:t>
            </a:r>
            <a:endParaRPr lang="fr-FR" sz="2800" b="1" dirty="0">
              <a:latin typeface="Times New Roman" panose="02020603050405020304" pitchFamily="18" charset="0"/>
              <a:ea typeface="Times New Roman" panose="02020603050405020304" pitchFamily="18" charset="0"/>
            </a:endParaRPr>
          </a:p>
          <a:p>
            <a:r>
              <a:rPr lang="fr-FR" sz="800" dirty="0"/>
              <a:t> </a:t>
            </a:r>
            <a:endParaRPr lang="fr-FR" sz="3600" dirty="0"/>
          </a:p>
          <a:p>
            <a:r>
              <a:rPr lang="fr-FR" b="1" dirty="0"/>
              <a:t> </a:t>
            </a:r>
            <a:endParaRPr lang="fr-FR" sz="2000" dirty="0"/>
          </a:p>
          <a:p>
            <a:r>
              <a:rPr lang="fr-FR" sz="2800" b="1" dirty="0">
                <a:latin typeface="Calibri" panose="020F0502020204030204" pitchFamily="34" charset="0"/>
                <a:ea typeface="Times New Roman" panose="02020603050405020304" pitchFamily="18" charset="0"/>
              </a:rPr>
              <a:t> </a:t>
            </a:r>
            <a:endParaRPr sz="2800" b="1" dirty="0"/>
          </a:p>
        </p:txBody>
      </p:sp>
      <p:sp>
        <p:nvSpPr>
          <p:cNvPr id="3" name="Sous-titre 2">
            <a:extLst>
              <a:ext uri="{FF2B5EF4-FFF2-40B4-BE49-F238E27FC236}">
                <a16:creationId xmlns:a16="http://schemas.microsoft.com/office/drawing/2014/main" id="{671DA4E7-5A2F-C46B-4424-BD631346D72B}"/>
              </a:ext>
            </a:extLst>
          </p:cNvPr>
          <p:cNvSpPr txBox="1">
            <a:spLocks/>
          </p:cNvSpPr>
          <p:nvPr/>
        </p:nvSpPr>
        <p:spPr>
          <a:xfrm>
            <a:off x="660687" y="3012321"/>
            <a:ext cx="7078134" cy="1139825"/>
          </a:xfrm>
          <a:prstGeom prst="rect">
            <a:avLst/>
          </a:prstGeom>
        </p:spPr>
        <p:txBody>
          <a:bodyPr lIns="0" tIns="0" rIns="0" bIns="0" anchor="ctr"/>
          <a:lstStyle/>
          <a:p>
            <a:pPr lvl="1" algn="r">
              <a:tabLst>
                <a:tab pos="914400" algn="l"/>
              </a:tabLst>
            </a:pPr>
            <a:r>
              <a:rPr lang="fr-FR" sz="4000" b="1" kern="0" dirty="0">
                <a:solidFill>
                  <a:srgbClr val="0A8867"/>
                </a:solidFill>
                <a:latin typeface="+mj-lt"/>
                <a:ea typeface="Times New Roman" panose="02020603050405020304" pitchFamily="18" charset="0"/>
              </a:rPr>
              <a:t>		</a:t>
            </a:r>
            <a:r>
              <a:rPr lang="fr-FR" sz="4000" b="1" kern="0" dirty="0">
                <a:solidFill>
                  <a:schemeClr val="accent5">
                    <a:lumMod val="75000"/>
                  </a:schemeClr>
                </a:solidFill>
                <a:latin typeface="+mj-lt"/>
                <a:ea typeface="Times New Roman" panose="02020603050405020304" pitchFamily="18" charset="0"/>
              </a:rPr>
              <a:t>	</a:t>
            </a:r>
            <a:r>
              <a:rPr lang="fr-FR" sz="8000" b="1" dirty="0">
                <a:solidFill>
                  <a:schemeClr val="accent2">
                    <a:lumMod val="75000"/>
                  </a:schemeClr>
                </a:solidFill>
                <a:latin typeface="Amatic" panose="02000803000000000000" pitchFamily="2" charset="0"/>
              </a:rPr>
              <a:t>CHARTE DU PARC </a:t>
            </a:r>
          </a:p>
          <a:p>
            <a:pPr lvl="1" algn="r">
              <a:tabLst>
                <a:tab pos="914400" algn="l"/>
              </a:tabLst>
            </a:pPr>
            <a:endParaRPr lang="fr-FR" sz="4400" b="1" kern="0" dirty="0">
              <a:solidFill>
                <a:srgbClr val="0A8867"/>
              </a:solidFill>
              <a:latin typeface="+mj-lt"/>
              <a:ea typeface="Times New Roman" panose="02020603050405020304" pitchFamily="18" charset="0"/>
            </a:endParaRPr>
          </a:p>
          <a:p>
            <a:pPr algn="r"/>
            <a:endParaRPr lang="fr-FR" kern="0" dirty="0">
              <a:solidFill>
                <a:sysClr val="windowText" lastClr="000000"/>
              </a:solidFill>
            </a:endParaRPr>
          </a:p>
          <a:p>
            <a:pPr algn="r"/>
            <a:r>
              <a:rPr lang="fr-FR" kern="0" dirty="0">
                <a:solidFill>
                  <a:sysClr val="windowText" lastClr="000000"/>
                </a:solidFill>
              </a:rPr>
              <a:t> </a:t>
            </a:r>
          </a:p>
        </p:txBody>
      </p:sp>
      <p:cxnSp>
        <p:nvCxnSpPr>
          <p:cNvPr id="4" name="Connecteur droit 3">
            <a:extLst>
              <a:ext uri="{FF2B5EF4-FFF2-40B4-BE49-F238E27FC236}">
                <a16:creationId xmlns:a16="http://schemas.microsoft.com/office/drawing/2014/main" id="{B5EAD01B-4FF6-7B02-D820-790ABBF7E745}"/>
              </a:ext>
            </a:extLst>
          </p:cNvPr>
          <p:cNvCxnSpPr>
            <a:cxnSpLocks/>
          </p:cNvCxnSpPr>
          <p:nvPr/>
        </p:nvCxnSpPr>
        <p:spPr>
          <a:xfrm flipV="1">
            <a:off x="2154767" y="3839278"/>
            <a:ext cx="5584054" cy="42689"/>
          </a:xfrm>
          <a:prstGeom prst="line">
            <a:avLst/>
          </a:prstGeom>
          <a:ln>
            <a:solidFill>
              <a:schemeClr val="accent2">
                <a:lumMod val="75000"/>
              </a:schemeClr>
            </a:solidFill>
          </a:ln>
        </p:spPr>
        <p:style>
          <a:lnRef idx="1">
            <a:schemeClr val="accent3"/>
          </a:lnRef>
          <a:fillRef idx="0">
            <a:schemeClr val="accent3"/>
          </a:fillRef>
          <a:effectRef idx="0">
            <a:schemeClr val="accent3"/>
          </a:effectRef>
          <a:fontRef idx="minor">
            <a:schemeClr val="tx1"/>
          </a:fontRef>
        </p:style>
      </p:cxnSp>
      <p:pic>
        <p:nvPicPr>
          <p:cNvPr id="9" name="Image 8">
            <a:extLst>
              <a:ext uri="{FF2B5EF4-FFF2-40B4-BE49-F238E27FC236}">
                <a16:creationId xmlns:a16="http://schemas.microsoft.com/office/drawing/2014/main" id="{E40A6567-8C7A-EF1D-9EC9-8775446D8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638" y="5532752"/>
            <a:ext cx="787284" cy="1061634"/>
          </a:xfrm>
          <a:prstGeom prst="rect">
            <a:avLst/>
          </a:prstGeom>
        </p:spPr>
      </p:pic>
      <p:pic>
        <p:nvPicPr>
          <p:cNvPr id="5" name="Image 4">
            <a:extLst>
              <a:ext uri="{FF2B5EF4-FFF2-40B4-BE49-F238E27FC236}">
                <a16:creationId xmlns:a16="http://schemas.microsoft.com/office/drawing/2014/main" id="{DA85F403-EFAA-811A-944F-761657C7358E}"/>
              </a:ext>
            </a:extLst>
          </p:cNvPr>
          <p:cNvPicPr>
            <a:picLocks noChangeAspect="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b="15240"/>
          <a:stretch>
            <a:fillRect/>
          </a:stretch>
        </p:blipFill>
        <p:spPr>
          <a:xfrm rot="5400000">
            <a:off x="6743842" y="1249196"/>
            <a:ext cx="6858000" cy="4359608"/>
          </a:xfrm>
          <a:prstGeom prst="rect">
            <a:avLst/>
          </a:prstGeom>
        </p:spPr>
      </p:pic>
      <p:pic>
        <p:nvPicPr>
          <p:cNvPr id="8" name="Image 7">
            <a:extLst>
              <a:ext uri="{FF2B5EF4-FFF2-40B4-BE49-F238E27FC236}">
                <a16:creationId xmlns:a16="http://schemas.microsoft.com/office/drawing/2014/main" id="{AC2BB878-5863-DB3B-2588-23CD3A4C7F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20922" y="3696133"/>
            <a:ext cx="3422471" cy="3422471"/>
          </a:xfrm>
          <a:prstGeom prst="rect">
            <a:avLst/>
          </a:prstGeom>
        </p:spPr>
      </p:pic>
    </p:spTree>
    <p:extLst>
      <p:ext uri="{BB962C8B-B14F-4D97-AF65-F5344CB8AC3E}">
        <p14:creationId xmlns:p14="http://schemas.microsoft.com/office/powerpoint/2010/main" val="122494760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19129-3D7D-8DA8-D965-96881618D0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E097157-98A9-B50C-1FD1-770D53D89361}"/>
              </a:ext>
            </a:extLst>
          </p:cNvPr>
          <p:cNvSpPr/>
          <p:nvPr/>
        </p:nvSpPr>
        <p:spPr>
          <a:xfrm>
            <a:off x="474751" y="2193947"/>
            <a:ext cx="7118694" cy="30958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257200" indent="-257200" defTabSz="685867">
              <a:buFont typeface="Aptos" panose="020B0004020202020204" pitchFamily="34" charset="0"/>
              <a:buChar char="&gt;"/>
              <a:defRPr/>
            </a:pPr>
            <a:r>
              <a:rPr lang="fr-FR" sz="1600" dirty="0">
                <a:solidFill>
                  <a:prstClr val="black"/>
                </a:solidFill>
                <a:latin typeface="Aptos" panose="02110004020202020204"/>
              </a:rPr>
              <a:t>Tous les 15 ans, l’Etat remet en jeu le label Parc naturel régional et demande au territoire de se projeter dans l’avenir</a:t>
            </a:r>
            <a:r>
              <a:rPr lang="fr-FR" sz="1600" b="1" dirty="0">
                <a:solidFill>
                  <a:prstClr val="black"/>
                </a:solidFill>
                <a:latin typeface="Aptos" panose="02110004020202020204"/>
              </a:rPr>
              <a:t>: c’est la Charte</a:t>
            </a:r>
          </a:p>
          <a:p>
            <a:pPr marL="257200" indent="-257200" defTabSz="685867">
              <a:buFont typeface="Aptos" panose="020B0004020202020204" pitchFamily="34" charset="0"/>
              <a:buChar char="&gt;"/>
              <a:defRPr/>
            </a:pPr>
            <a:endParaRPr lang="fr-FR" sz="1600" dirty="0">
              <a:solidFill>
                <a:prstClr val="black"/>
              </a:solidFill>
              <a:latin typeface="Aptos" panose="02110004020202020204"/>
            </a:endParaRPr>
          </a:p>
          <a:p>
            <a:pPr marL="257200" indent="-257200" defTabSz="685867">
              <a:buFont typeface="Aptos" panose="020B0004020202020204" pitchFamily="34" charset="0"/>
              <a:buChar char="&gt;"/>
              <a:defRPr/>
            </a:pPr>
            <a:r>
              <a:rPr lang="fr-FR" sz="1600" dirty="0">
                <a:solidFill>
                  <a:prstClr val="black"/>
                </a:solidFill>
                <a:latin typeface="Aptos" panose="02110004020202020204"/>
              </a:rPr>
              <a:t>Certaines ambitions ou orientations seront bien portées par le Parc … mais d’autres relèveront davantage des compétences de la Région, des Départements, des Intercommunalités ou des Communes.</a:t>
            </a:r>
          </a:p>
          <a:p>
            <a:pPr marL="257200" indent="-257200" defTabSz="685867">
              <a:buFont typeface="Aptos" panose="020B0004020202020204" pitchFamily="34" charset="0"/>
              <a:buChar char="&gt;"/>
              <a:defRPr/>
            </a:pPr>
            <a:endParaRPr lang="fr-FR" sz="1600" dirty="0">
              <a:solidFill>
                <a:prstClr val="black"/>
              </a:solidFill>
              <a:latin typeface="Aptos" panose="02110004020202020204"/>
            </a:endParaRPr>
          </a:p>
          <a:p>
            <a:pPr marL="257200" indent="-257200" defTabSz="685867">
              <a:buFont typeface="Aptos" panose="020B0004020202020204" pitchFamily="34" charset="0"/>
              <a:buChar char="&gt;"/>
              <a:defRPr/>
            </a:pPr>
            <a:r>
              <a:rPr lang="fr-FR" sz="1600" dirty="0">
                <a:solidFill>
                  <a:prstClr val="black"/>
                </a:solidFill>
              </a:rPr>
              <a:t>Une Charte est un </a:t>
            </a:r>
            <a:r>
              <a:rPr lang="fr-FR" sz="1600" b="1" dirty="0">
                <a:solidFill>
                  <a:prstClr val="black"/>
                </a:solidFill>
              </a:rPr>
              <a:t>projet DE ET POUR </a:t>
            </a:r>
            <a:r>
              <a:rPr lang="fr-FR" sz="1600" dirty="0">
                <a:solidFill>
                  <a:prstClr val="black"/>
                </a:solidFill>
              </a:rPr>
              <a:t>un territoire … et pas la feuille de route du Syndicat Mixte</a:t>
            </a:r>
          </a:p>
          <a:p>
            <a:pPr defTabSz="685867">
              <a:defRPr/>
            </a:pPr>
            <a:endParaRPr lang="fr-FR" sz="1600" dirty="0">
              <a:solidFill>
                <a:prstClr val="black"/>
              </a:solidFill>
              <a:latin typeface="Aptos" panose="02110004020202020204"/>
            </a:endParaRPr>
          </a:p>
        </p:txBody>
      </p:sp>
      <p:sp>
        <p:nvSpPr>
          <p:cNvPr id="3" name="Titre 2">
            <a:extLst>
              <a:ext uri="{FF2B5EF4-FFF2-40B4-BE49-F238E27FC236}">
                <a16:creationId xmlns:a16="http://schemas.microsoft.com/office/drawing/2014/main" id="{12EA4BB1-A63B-F3F3-04BD-51F265D07057}"/>
              </a:ext>
            </a:extLst>
          </p:cNvPr>
          <p:cNvSpPr>
            <a:spLocks noGrp="1"/>
          </p:cNvSpPr>
          <p:nvPr>
            <p:ph type="title"/>
          </p:nvPr>
        </p:nvSpPr>
        <p:spPr>
          <a:xfrm>
            <a:off x="474751" y="888186"/>
            <a:ext cx="10799041" cy="1139730"/>
          </a:xfrm>
        </p:spPr>
        <p:txBody>
          <a:bodyPr/>
          <a:lstStyle/>
          <a:p>
            <a:pPr algn="l"/>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Pourquoi une 3eme Charte?</a:t>
            </a:r>
          </a:p>
        </p:txBody>
      </p:sp>
      <p:pic>
        <p:nvPicPr>
          <p:cNvPr id="5" name="Image 4">
            <a:extLst>
              <a:ext uri="{FF2B5EF4-FFF2-40B4-BE49-F238E27FC236}">
                <a16:creationId xmlns:a16="http://schemas.microsoft.com/office/drawing/2014/main" id="{83398C01-2DB6-A740-D5A9-26144E44F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5938" y="-1544180"/>
            <a:ext cx="7259472" cy="7259472"/>
          </a:xfrm>
          <a:prstGeom prst="rect">
            <a:avLst/>
          </a:prstGeom>
        </p:spPr>
      </p:pic>
    </p:spTree>
    <p:extLst>
      <p:ext uri="{BB962C8B-B14F-4D97-AF65-F5344CB8AC3E}">
        <p14:creationId xmlns:p14="http://schemas.microsoft.com/office/powerpoint/2010/main" val="1811365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Espace réservé du contenu 17">
            <a:extLst>
              <a:ext uri="{FF2B5EF4-FFF2-40B4-BE49-F238E27FC236}">
                <a16:creationId xmlns:a16="http://schemas.microsoft.com/office/drawing/2014/main" id="{EA641C8F-F922-DDB2-999C-55A08AEE0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264" b="7584"/>
          <a:stretch>
            <a:fillRect/>
          </a:stretch>
        </p:blipFill>
        <p:spPr bwMode="auto">
          <a:xfrm>
            <a:off x="36004" y="1582775"/>
            <a:ext cx="12119994" cy="3692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7A6A8E6-E533-26D2-04E9-FF523DA2F711}"/>
              </a:ext>
            </a:extLst>
          </p:cNvPr>
          <p:cNvSpPr/>
          <p:nvPr/>
        </p:nvSpPr>
        <p:spPr>
          <a:xfrm>
            <a:off x="447877" y="2109858"/>
            <a:ext cx="2220655" cy="17425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fr-FR" sz="1050" b="1" dirty="0"/>
              <a:t>2025</a:t>
            </a:r>
          </a:p>
        </p:txBody>
      </p:sp>
      <p:sp>
        <p:nvSpPr>
          <p:cNvPr id="6" name="Rectangle 5">
            <a:extLst>
              <a:ext uri="{FF2B5EF4-FFF2-40B4-BE49-F238E27FC236}">
                <a16:creationId xmlns:a16="http://schemas.microsoft.com/office/drawing/2014/main" id="{0F6AB24F-9908-130E-3A9B-E8EECABF1293}"/>
              </a:ext>
            </a:extLst>
          </p:cNvPr>
          <p:cNvSpPr/>
          <p:nvPr/>
        </p:nvSpPr>
        <p:spPr>
          <a:xfrm>
            <a:off x="3365546" y="1856398"/>
            <a:ext cx="2222095" cy="17425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fr-FR" sz="1050" b="1" dirty="0"/>
              <a:t>Fin 2025 - 2026</a:t>
            </a:r>
          </a:p>
        </p:txBody>
      </p:sp>
      <p:sp>
        <p:nvSpPr>
          <p:cNvPr id="7" name="Rectangle 6">
            <a:extLst>
              <a:ext uri="{FF2B5EF4-FFF2-40B4-BE49-F238E27FC236}">
                <a16:creationId xmlns:a16="http://schemas.microsoft.com/office/drawing/2014/main" id="{CD27E9D7-2F5D-40E3-F32D-4AEC2A8577E1}"/>
              </a:ext>
            </a:extLst>
          </p:cNvPr>
          <p:cNvSpPr/>
          <p:nvPr/>
        </p:nvSpPr>
        <p:spPr>
          <a:xfrm>
            <a:off x="6224171" y="1856398"/>
            <a:ext cx="2222095" cy="17425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fr-FR" sz="1050" b="1" dirty="0"/>
              <a:t>2027-2028</a:t>
            </a:r>
          </a:p>
        </p:txBody>
      </p:sp>
      <p:sp>
        <p:nvSpPr>
          <p:cNvPr id="8" name="Rectangle 7">
            <a:extLst>
              <a:ext uri="{FF2B5EF4-FFF2-40B4-BE49-F238E27FC236}">
                <a16:creationId xmlns:a16="http://schemas.microsoft.com/office/drawing/2014/main" id="{0175F233-5AA4-D3CA-243C-5737763AB929}"/>
              </a:ext>
            </a:extLst>
          </p:cNvPr>
          <p:cNvSpPr/>
          <p:nvPr/>
        </p:nvSpPr>
        <p:spPr>
          <a:xfrm>
            <a:off x="9141841" y="1818955"/>
            <a:ext cx="2222095" cy="17425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fr-FR" sz="1050" b="1" dirty="0"/>
              <a:t>2028-2029</a:t>
            </a:r>
          </a:p>
        </p:txBody>
      </p:sp>
      <p:sp>
        <p:nvSpPr>
          <p:cNvPr id="57351" name="AutoShape 2" descr="Normandie (région administrative) — Wikipédia">
            <a:extLst>
              <a:ext uri="{FF2B5EF4-FFF2-40B4-BE49-F238E27FC236}">
                <a16:creationId xmlns:a16="http://schemas.microsoft.com/office/drawing/2014/main" id="{0A9E2C25-79D0-EDB4-85D6-ED945E2128E1}"/>
              </a:ext>
            </a:extLst>
          </p:cNvPr>
          <p:cNvSpPr>
            <a:spLocks noChangeAspect="1" noChangeArrowheads="1"/>
          </p:cNvSpPr>
          <p:nvPr/>
        </p:nvSpPr>
        <p:spPr bwMode="auto">
          <a:xfrm>
            <a:off x="5979352" y="3100655"/>
            <a:ext cx="303864" cy="3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1" tIns="45720" rIns="91441" bIns="45720"/>
          <a:lstStyle/>
          <a:p>
            <a:endParaRPr lang="fr-FR" altLang="fr-FR" sz="1633">
              <a:cs typeface="DejaVu Sans" panose="020B0603030804020204" pitchFamily="34" charset="0"/>
            </a:endParaRPr>
          </a:p>
        </p:txBody>
      </p:sp>
      <p:grpSp>
        <p:nvGrpSpPr>
          <p:cNvPr id="57352" name="Groupe 12">
            <a:extLst>
              <a:ext uri="{FF2B5EF4-FFF2-40B4-BE49-F238E27FC236}">
                <a16:creationId xmlns:a16="http://schemas.microsoft.com/office/drawing/2014/main" id="{8C509869-5B64-96A1-E0F1-73BC886B1BB3}"/>
              </a:ext>
            </a:extLst>
          </p:cNvPr>
          <p:cNvGrpSpPr>
            <a:grpSpLocks/>
          </p:cNvGrpSpPr>
          <p:nvPr/>
        </p:nvGrpSpPr>
        <p:grpSpPr bwMode="auto">
          <a:xfrm>
            <a:off x="10302572" y="3721344"/>
            <a:ext cx="357148" cy="336987"/>
            <a:chOff x="5398718" y="557408"/>
            <a:chExt cx="544882" cy="513567"/>
          </a:xfrm>
        </p:grpSpPr>
        <p:sp>
          <p:nvSpPr>
            <p:cNvPr id="14" name="Rectangle 13">
              <a:extLst>
                <a:ext uri="{FF2B5EF4-FFF2-40B4-BE49-F238E27FC236}">
                  <a16:creationId xmlns:a16="http://schemas.microsoft.com/office/drawing/2014/main" id="{D7211ABE-ABB8-A5E4-6E22-DA862C158C30}"/>
                </a:ext>
              </a:extLst>
            </p:cNvPr>
            <p:cNvSpPr/>
            <p:nvPr/>
          </p:nvSpPr>
          <p:spPr>
            <a:xfrm>
              <a:off x="5398718" y="557408"/>
              <a:ext cx="544882" cy="5135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a:p>
          </p:txBody>
        </p:sp>
        <p:pic>
          <p:nvPicPr>
            <p:cNvPr id="57364" name="Picture 4" descr="Normandie (région administrative)">
              <a:extLst>
                <a:ext uri="{FF2B5EF4-FFF2-40B4-BE49-F238E27FC236}">
                  <a16:creationId xmlns:a16="http://schemas.microsoft.com/office/drawing/2014/main" id="{458A803E-DD62-4672-ECDF-5155BF3508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718" y="557408"/>
              <a:ext cx="544882" cy="456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7353" name="Picture 2" descr="Parc naturel régional des Boucles de la Seine Normande | Fédération des  Parcs naturels régionaux">
            <a:extLst>
              <a:ext uri="{FF2B5EF4-FFF2-40B4-BE49-F238E27FC236}">
                <a16:creationId xmlns:a16="http://schemas.microsoft.com/office/drawing/2014/main" id="{BA33E2C0-1459-080C-E3D8-874BB2E22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25685" y="3277789"/>
            <a:ext cx="188654" cy="23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 coins arrondis 17">
            <a:extLst>
              <a:ext uri="{FF2B5EF4-FFF2-40B4-BE49-F238E27FC236}">
                <a16:creationId xmlns:a16="http://schemas.microsoft.com/office/drawing/2014/main" id="{7F8AAD0C-2ACA-A23C-15EF-BBFCA17C25EA}"/>
              </a:ext>
            </a:extLst>
          </p:cNvPr>
          <p:cNvSpPr/>
          <p:nvPr/>
        </p:nvSpPr>
        <p:spPr>
          <a:xfrm>
            <a:off x="393152" y="2461244"/>
            <a:ext cx="1408431" cy="2780859"/>
          </a:xfrm>
          <a:prstGeom prst="roundRect">
            <a:avLst/>
          </a:prstGeom>
          <a:noFill/>
          <a:ln w="38100">
            <a:solidFill>
              <a:srgbClr val="1091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a:p>
        </p:txBody>
      </p:sp>
      <p:sp>
        <p:nvSpPr>
          <p:cNvPr id="19" name="Rectangle : coins arrondis 18">
            <a:extLst>
              <a:ext uri="{FF2B5EF4-FFF2-40B4-BE49-F238E27FC236}">
                <a16:creationId xmlns:a16="http://schemas.microsoft.com/office/drawing/2014/main" id="{FF484D2C-AA61-EEFF-0812-D703BA8688EA}"/>
              </a:ext>
            </a:extLst>
          </p:cNvPr>
          <p:cNvSpPr/>
          <p:nvPr/>
        </p:nvSpPr>
        <p:spPr>
          <a:xfrm>
            <a:off x="1509240" y="3100655"/>
            <a:ext cx="1408431" cy="1457395"/>
          </a:xfrm>
          <a:prstGeom prst="roundRect">
            <a:avLst/>
          </a:prstGeom>
          <a:noFill/>
          <a:ln w="38100">
            <a:solidFill>
              <a:srgbClr val="1091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a:p>
        </p:txBody>
      </p:sp>
      <p:sp>
        <p:nvSpPr>
          <p:cNvPr id="20" name="Rectangle : coins arrondis 19">
            <a:extLst>
              <a:ext uri="{FF2B5EF4-FFF2-40B4-BE49-F238E27FC236}">
                <a16:creationId xmlns:a16="http://schemas.microsoft.com/office/drawing/2014/main" id="{5649783F-3106-C8B4-4307-6398519B5255}"/>
              </a:ext>
            </a:extLst>
          </p:cNvPr>
          <p:cNvSpPr/>
          <p:nvPr/>
        </p:nvSpPr>
        <p:spPr>
          <a:xfrm>
            <a:off x="3041520" y="2366197"/>
            <a:ext cx="3136567" cy="2723254"/>
          </a:xfrm>
          <a:prstGeom prst="roundRect">
            <a:avLst/>
          </a:prstGeom>
          <a:noFill/>
          <a:ln w="38100">
            <a:solidFill>
              <a:srgbClr val="1091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dirty="0"/>
          </a:p>
        </p:txBody>
      </p:sp>
      <p:pic>
        <p:nvPicPr>
          <p:cNvPr id="57357" name="Espace réservé du contenu 17">
            <a:extLst>
              <a:ext uri="{FF2B5EF4-FFF2-40B4-BE49-F238E27FC236}">
                <a16:creationId xmlns:a16="http://schemas.microsoft.com/office/drawing/2014/main" id="{962827C9-5291-A8F4-1872-EF630E117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395" t="83598" r="25476" b="8656"/>
          <a:stretch>
            <a:fillRect/>
          </a:stretch>
        </p:blipFill>
        <p:spPr bwMode="auto">
          <a:xfrm>
            <a:off x="7916304" y="4726542"/>
            <a:ext cx="622129" cy="54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 coins arrondis 21">
            <a:extLst>
              <a:ext uri="{FF2B5EF4-FFF2-40B4-BE49-F238E27FC236}">
                <a16:creationId xmlns:a16="http://schemas.microsoft.com/office/drawing/2014/main" id="{B1B356F8-9713-AA32-F81A-17FC7585356A}"/>
              </a:ext>
            </a:extLst>
          </p:cNvPr>
          <p:cNvSpPr/>
          <p:nvPr/>
        </p:nvSpPr>
        <p:spPr>
          <a:xfrm>
            <a:off x="9462986" y="2366198"/>
            <a:ext cx="2452513" cy="2629647"/>
          </a:xfrm>
          <a:prstGeom prst="roundRect">
            <a:avLst/>
          </a:prstGeom>
          <a:noFill/>
          <a:ln w="38100">
            <a:solidFill>
              <a:srgbClr val="1091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a:p>
        </p:txBody>
      </p:sp>
      <p:sp>
        <p:nvSpPr>
          <p:cNvPr id="23" name="Rectangle : coins arrondis 22">
            <a:extLst>
              <a:ext uri="{FF2B5EF4-FFF2-40B4-BE49-F238E27FC236}">
                <a16:creationId xmlns:a16="http://schemas.microsoft.com/office/drawing/2014/main" id="{881EDAAD-1710-3414-48EF-832BB4D33D39}"/>
              </a:ext>
            </a:extLst>
          </p:cNvPr>
          <p:cNvSpPr/>
          <p:nvPr/>
        </p:nvSpPr>
        <p:spPr>
          <a:xfrm>
            <a:off x="5695649" y="2409401"/>
            <a:ext cx="3673729" cy="2466914"/>
          </a:xfrm>
          <a:prstGeom prst="roundRect">
            <a:avLst/>
          </a:prstGeom>
          <a:noFill/>
          <a:ln w="38100">
            <a:solidFill>
              <a:srgbClr val="109182"/>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fr-FR" sz="1633"/>
          </a:p>
        </p:txBody>
      </p:sp>
      <p:pic>
        <p:nvPicPr>
          <p:cNvPr id="57360" name="Picture 2" descr="L'équipe du Parc - Parc naturel régional des Monts d'Ardèche">
            <a:extLst>
              <a:ext uri="{FF2B5EF4-FFF2-40B4-BE49-F238E27FC236}">
                <a16:creationId xmlns:a16="http://schemas.microsoft.com/office/drawing/2014/main" id="{91F6D8F4-24C8-2320-7EBF-162713564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031" y="3241787"/>
            <a:ext cx="486758" cy="65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4" descr="Région Auvergne-Rhône-Alpes - VNF">
            <a:extLst>
              <a:ext uri="{FF2B5EF4-FFF2-40B4-BE49-F238E27FC236}">
                <a16:creationId xmlns:a16="http://schemas.microsoft.com/office/drawing/2014/main" id="{595768F0-2774-4A98-9D1D-2D4BE32E77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648" y="4756786"/>
            <a:ext cx="766140" cy="429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2" name="Picture 4" descr="Région Auvergne-Rhône-Alpes - VNF">
            <a:extLst>
              <a:ext uri="{FF2B5EF4-FFF2-40B4-BE49-F238E27FC236}">
                <a16:creationId xmlns:a16="http://schemas.microsoft.com/office/drawing/2014/main" id="{6159DE91-AB7A-C1CE-6C80-9296134528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2962" y="3724224"/>
            <a:ext cx="614929" cy="34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2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9" grpId="0" animBg="1"/>
      <p:bldP spid="19" grpId="1" animBg="1"/>
      <p:bldP spid="20" grpId="0" animBg="1"/>
      <p:bldP spid="20" grpId="1" animBg="1"/>
      <p:bldP spid="22" grpId="0" animBg="1"/>
      <p:bldP spid="23" grpId="0" animBg="1"/>
      <p:bldP spid="23"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6A32C-2DBD-12EB-3E5E-CE8C09115B4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A768220E-349A-F934-804A-FB4C37CFCE5C}"/>
              </a:ext>
            </a:extLst>
          </p:cNvPr>
          <p:cNvSpPr txBox="1">
            <a:spLocks/>
          </p:cNvSpPr>
          <p:nvPr/>
        </p:nvSpPr>
        <p:spPr>
          <a:xfrm>
            <a:off x="348233" y="522256"/>
            <a:ext cx="10368083" cy="1028673"/>
          </a:xfrm>
          <a:prstGeom prst="rect">
            <a:avLst/>
          </a:prstGeom>
        </p:spPr>
        <p:txBody>
          <a:bodyPr vert="horz" lIns="91438" tIns="45719" rIns="91438" bIns="45719"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1">
              <a:spcAft>
                <a:spcPts val="3000"/>
              </a:spcAft>
              <a:tabLst>
                <a:tab pos="355602"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Un travail d’évaluation et de concertation engagé dès 2025 </a:t>
            </a:r>
          </a:p>
        </p:txBody>
      </p:sp>
      <p:pic>
        <p:nvPicPr>
          <p:cNvPr id="7" name="Image 6">
            <a:extLst>
              <a:ext uri="{FF2B5EF4-FFF2-40B4-BE49-F238E27FC236}">
                <a16:creationId xmlns:a16="http://schemas.microsoft.com/office/drawing/2014/main" id="{3593FD68-E6DA-3B24-93D5-12623FF5FA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9088" y="1818320"/>
            <a:ext cx="3924978" cy="2944565"/>
          </a:xfrm>
          <a:prstGeom prst="rect">
            <a:avLst/>
          </a:prstGeom>
        </p:spPr>
      </p:pic>
      <p:pic>
        <p:nvPicPr>
          <p:cNvPr id="10" name="Image 9">
            <a:extLst>
              <a:ext uri="{FF2B5EF4-FFF2-40B4-BE49-F238E27FC236}">
                <a16:creationId xmlns:a16="http://schemas.microsoft.com/office/drawing/2014/main" id="{B7DF79BF-F235-7CA9-5686-1E6A7120FCC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rcRect t="17336" b="11018"/>
          <a:stretch>
            <a:fillRect/>
          </a:stretch>
        </p:blipFill>
        <p:spPr>
          <a:xfrm>
            <a:off x="8906198" y="1818320"/>
            <a:ext cx="3082445" cy="2944565"/>
          </a:xfrm>
          <a:prstGeom prst="rect">
            <a:avLst/>
          </a:prstGeom>
        </p:spPr>
      </p:pic>
      <p:pic>
        <p:nvPicPr>
          <p:cNvPr id="12" name="Image 11">
            <a:extLst>
              <a:ext uri="{FF2B5EF4-FFF2-40B4-BE49-F238E27FC236}">
                <a16:creationId xmlns:a16="http://schemas.microsoft.com/office/drawing/2014/main" id="{EE9489CE-17AA-5F0C-95BA-2428DA3F50F6}"/>
              </a:ext>
            </a:extLst>
          </p:cNvPr>
          <p:cNvPicPr>
            <a:picLocks noChangeAspect="1"/>
          </p:cNvPicPr>
          <p:nvPr/>
        </p:nvPicPr>
        <p:blipFill>
          <a:blip r:embed="rId5">
            <a:extLst>
              <a:ext uri="{28A0092B-C50C-407E-A947-70E740481C1C}">
                <a14:useLocalDpi xmlns:a14="http://schemas.microsoft.com/office/drawing/2010/main" val="0"/>
              </a:ext>
            </a:extLst>
          </a:blip>
          <a:srcRect t="10464" r="6493" b="10327"/>
          <a:stretch>
            <a:fillRect/>
          </a:stretch>
        </p:blipFill>
        <p:spPr>
          <a:xfrm>
            <a:off x="4899088" y="4876121"/>
            <a:ext cx="3924977" cy="1870211"/>
          </a:xfrm>
          <a:prstGeom prst="rect">
            <a:avLst/>
          </a:prstGeom>
        </p:spPr>
      </p:pic>
      <p:pic>
        <p:nvPicPr>
          <p:cNvPr id="14" name="Image 13">
            <a:extLst>
              <a:ext uri="{FF2B5EF4-FFF2-40B4-BE49-F238E27FC236}">
                <a16:creationId xmlns:a16="http://schemas.microsoft.com/office/drawing/2014/main" id="{852F896B-AF62-7558-BB8C-DF4F3DCA1BE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b="11794"/>
          <a:stretch>
            <a:fillRect/>
          </a:stretch>
        </p:blipFill>
        <p:spPr>
          <a:xfrm>
            <a:off x="8906198" y="4863128"/>
            <a:ext cx="3082445" cy="1883204"/>
          </a:xfrm>
          <a:prstGeom prst="rect">
            <a:avLst/>
          </a:prstGeom>
        </p:spPr>
      </p:pic>
      <p:sp>
        <p:nvSpPr>
          <p:cNvPr id="8" name="ZoneTexte 7">
            <a:extLst>
              <a:ext uri="{FF2B5EF4-FFF2-40B4-BE49-F238E27FC236}">
                <a16:creationId xmlns:a16="http://schemas.microsoft.com/office/drawing/2014/main" id="{23639134-8229-C7D9-03DC-95EC4BBD7D13}"/>
              </a:ext>
            </a:extLst>
          </p:cNvPr>
          <p:cNvSpPr txBox="1"/>
          <p:nvPr/>
        </p:nvSpPr>
        <p:spPr>
          <a:xfrm>
            <a:off x="511278" y="1550929"/>
            <a:ext cx="3746090" cy="4424673"/>
          </a:xfrm>
          <a:prstGeom prst="rect">
            <a:avLst/>
          </a:prstGeom>
          <a:solidFill>
            <a:srgbClr val="F7F7F7"/>
          </a:solidFill>
        </p:spPr>
        <p:txBody>
          <a:bodyPr wrap="square">
            <a:spAutoFit/>
          </a:bodyPr>
          <a:lstStyle/>
          <a:p>
            <a:pPr defTabSz="685867">
              <a:defRPr/>
            </a:pPr>
            <a:endParaRPr lang="fr-FR" sz="1600" dirty="0">
              <a:solidFill>
                <a:prstClr val="black"/>
              </a:solidFill>
              <a:latin typeface="Aptos" panose="02110004020202020204"/>
            </a:endParaRPr>
          </a:p>
          <a:p>
            <a:pPr marL="257200" indent="-257200" defTabSz="685867">
              <a:buFont typeface="Aptos" panose="020B0004020202020204" pitchFamily="34" charset="0"/>
              <a:buChar char="&gt;"/>
              <a:defRPr/>
            </a:pPr>
            <a:r>
              <a:rPr lang="fr-FR" sz="1600" b="1" dirty="0">
                <a:solidFill>
                  <a:prstClr val="black"/>
                </a:solidFill>
              </a:rPr>
              <a:t>Eté 2025: </a:t>
            </a:r>
            <a:r>
              <a:rPr lang="fr-FR" sz="1600" dirty="0">
                <a:solidFill>
                  <a:prstClr val="black"/>
                </a:solidFill>
              </a:rPr>
              <a:t>Enquête en ligne auprès des élus  et e</a:t>
            </a:r>
            <a:r>
              <a:rPr lang="fr-FR" sz="1600" dirty="0">
                <a:solidFill>
                  <a:prstClr val="black"/>
                </a:solidFill>
                <a:latin typeface="Aptos" panose="02110004020202020204"/>
              </a:rPr>
              <a:t>ntretiens avec des élus, les signataires de la charte et les partenaires du Parc</a:t>
            </a:r>
          </a:p>
          <a:p>
            <a:pPr marL="257200" indent="-257200" defTabSz="685867">
              <a:spcAft>
                <a:spcPts val="450"/>
              </a:spcAft>
              <a:buFont typeface="Aptos" panose="020B0004020202020204" pitchFamily="34" charset="0"/>
              <a:buChar char="&gt;"/>
              <a:defRPr/>
            </a:pPr>
            <a:r>
              <a:rPr lang="fr-FR" sz="1600" b="1" dirty="0">
                <a:solidFill>
                  <a:prstClr val="black"/>
                </a:solidFill>
              </a:rPr>
              <a:t>Décembre 2025 : Ateliers </a:t>
            </a:r>
            <a:r>
              <a:rPr lang="fr-FR" sz="1600" b="1" dirty="0">
                <a:solidFill>
                  <a:prstClr val="black"/>
                </a:solidFill>
                <a:latin typeface="Aptos" panose="02110004020202020204"/>
              </a:rPr>
              <a:t>territoriaux </a:t>
            </a:r>
            <a:r>
              <a:rPr lang="fr-FR" sz="1600" dirty="0">
                <a:solidFill>
                  <a:prstClr val="black"/>
                </a:solidFill>
                <a:latin typeface="Aptos" panose="02110004020202020204"/>
              </a:rPr>
              <a:t>pour partager et amender le diagnostic</a:t>
            </a:r>
          </a:p>
          <a:p>
            <a:pPr marL="257200" indent="-257200" defTabSz="685867">
              <a:spcAft>
                <a:spcPts val="450"/>
              </a:spcAft>
              <a:buFont typeface="Aptos" panose="020B0004020202020204" pitchFamily="34" charset="0"/>
              <a:buChar char="&gt;"/>
              <a:defRPr/>
            </a:pPr>
            <a:r>
              <a:rPr lang="fr-FR" sz="1600" b="1" dirty="0">
                <a:solidFill>
                  <a:prstClr val="black"/>
                </a:solidFill>
                <a:latin typeface="Aptos" panose="02110004020202020204"/>
              </a:rPr>
              <a:t>Février 2026: 1 forum territorial </a:t>
            </a:r>
            <a:r>
              <a:rPr lang="fr-FR" sz="1600" dirty="0">
                <a:solidFill>
                  <a:prstClr val="black"/>
                </a:solidFill>
                <a:latin typeface="Aptos" panose="02110004020202020204"/>
              </a:rPr>
              <a:t>avec l’ensemble des acteurs pour</a:t>
            </a:r>
            <a:r>
              <a:rPr lang="fr-FR" sz="1600" dirty="0">
                <a:solidFill>
                  <a:prstClr val="black"/>
                </a:solidFill>
              </a:rPr>
              <a:t> partager et</a:t>
            </a:r>
            <a:r>
              <a:rPr lang="fr-FR" sz="1600" dirty="0">
                <a:solidFill>
                  <a:prstClr val="black"/>
                </a:solidFill>
                <a:latin typeface="Aptos" panose="02110004020202020204"/>
              </a:rPr>
              <a:t> amender le cadre stratégique</a:t>
            </a:r>
          </a:p>
          <a:p>
            <a:pPr marL="257200" indent="-257200" defTabSz="685867">
              <a:spcAft>
                <a:spcPts val="450"/>
              </a:spcAft>
              <a:buFont typeface="Aptos" panose="020B0004020202020204" pitchFamily="34" charset="0"/>
              <a:buChar char="&gt;"/>
              <a:defRPr/>
            </a:pPr>
            <a:r>
              <a:rPr lang="fr-FR" sz="1600" b="1" dirty="0">
                <a:solidFill>
                  <a:prstClr val="black"/>
                </a:solidFill>
                <a:latin typeface="Aptos" panose="02110004020202020204"/>
              </a:rPr>
              <a:t>Printemps 2026 : Des ateliers thématiques </a:t>
            </a:r>
            <a:r>
              <a:rPr lang="fr-FR" sz="1600" dirty="0">
                <a:solidFill>
                  <a:prstClr val="black"/>
                </a:solidFill>
                <a:latin typeface="Aptos" panose="02110004020202020204"/>
              </a:rPr>
              <a:t>engager l’écriture des mesures</a:t>
            </a:r>
          </a:p>
          <a:p>
            <a:pPr defTabSz="685867">
              <a:spcAft>
                <a:spcPts val="450"/>
              </a:spcAft>
              <a:defRPr/>
            </a:pPr>
            <a:r>
              <a:rPr lang="fr-FR" sz="1501" b="1" dirty="0">
                <a:solidFill>
                  <a:prstClr val="black"/>
                </a:solidFill>
                <a:latin typeface="Aptos" panose="02110004020202020204"/>
              </a:rPr>
              <a:t>=&gt; Tous les supports sont consultables sur le site internet du Parc- rubrique 3eme Charte</a:t>
            </a:r>
          </a:p>
        </p:txBody>
      </p:sp>
    </p:spTree>
    <p:extLst>
      <p:ext uri="{BB962C8B-B14F-4D97-AF65-F5344CB8AC3E}">
        <p14:creationId xmlns:p14="http://schemas.microsoft.com/office/powerpoint/2010/main" val="2741250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2A343A4-C6F5-ED57-EF9F-D5E27AB212E3}"/>
              </a:ext>
            </a:extLst>
          </p:cNvPr>
          <p:cNvSpPr txBox="1">
            <a:spLocks/>
          </p:cNvSpPr>
          <p:nvPr/>
        </p:nvSpPr>
        <p:spPr>
          <a:xfrm>
            <a:off x="302230" y="981536"/>
            <a:ext cx="7776612" cy="545803"/>
          </a:xfrm>
          <a:prstGeom prst="rect">
            <a:avLst/>
          </a:prstGeom>
        </p:spPr>
        <p:txBody>
          <a:bodyPr lIns="68586" tIns="34292" rIns="68586" bIns="34292"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1">
              <a:spcAft>
                <a:spcPts val="3000"/>
              </a:spcAft>
              <a:tabLst>
                <a:tab pos="355602"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Les prochaines étapes </a:t>
            </a:r>
          </a:p>
        </p:txBody>
      </p:sp>
      <p:sp>
        <p:nvSpPr>
          <p:cNvPr id="9" name="ZoneTexte 8">
            <a:extLst>
              <a:ext uri="{FF2B5EF4-FFF2-40B4-BE49-F238E27FC236}">
                <a16:creationId xmlns:a16="http://schemas.microsoft.com/office/drawing/2014/main" id="{FBE88D92-B96F-3919-01AF-9F8ACCA6A50A}"/>
              </a:ext>
            </a:extLst>
          </p:cNvPr>
          <p:cNvSpPr txBox="1"/>
          <p:nvPr/>
        </p:nvSpPr>
        <p:spPr>
          <a:xfrm>
            <a:off x="543574" y="1773017"/>
            <a:ext cx="10370233" cy="4296754"/>
          </a:xfrm>
          <a:prstGeom prst="rect">
            <a:avLst/>
          </a:prstGeom>
          <a:noFill/>
        </p:spPr>
        <p:txBody>
          <a:bodyPr wrap="square">
            <a:spAutoFit/>
          </a:bodyPr>
          <a:lstStyle/>
          <a:p>
            <a:pPr defTabSz="685867">
              <a:lnSpc>
                <a:spcPct val="90000"/>
              </a:lnSpc>
              <a:spcBef>
                <a:spcPct val="0"/>
              </a:spcBef>
              <a:spcAft>
                <a:spcPts val="2250"/>
              </a:spcAft>
              <a:tabLst>
                <a:tab pos="266726" algn="l"/>
              </a:tabLst>
              <a:defRPr/>
            </a:pPr>
            <a:r>
              <a:rPr lang="fr-FR" sz="2000" dirty="0">
                <a:solidFill>
                  <a:srgbClr val="990033"/>
                </a:solidFill>
                <a:latin typeface="HelveticaNeueLT Std Med Cn" panose="020B0606030502030204" pitchFamily="34" charset="0"/>
                <a:ea typeface="Calibri Light" panose="020F0302020204030204" pitchFamily="34" charset="0"/>
                <a:cs typeface="Segoe UI Semibold" panose="020B0702040204020203" pitchFamily="34" charset="0"/>
              </a:rPr>
              <a:t>Fin 2026: Proposition de validation en comité syndical de décembre des études préalables: </a:t>
            </a:r>
          </a:p>
          <a:p>
            <a:pPr marL="931205" lvl="1" indent="-257200" defTabSz="685867">
              <a:buFont typeface="Aptos" panose="020B0004020202020204" pitchFamily="34" charset="0"/>
              <a:buChar char="&gt;"/>
              <a:defRPr/>
            </a:pPr>
            <a:r>
              <a:rPr lang="fr-FR" sz="2000" dirty="0">
                <a:solidFill>
                  <a:prstClr val="black"/>
                </a:solidFill>
              </a:rPr>
              <a:t>Rapport d’évaluation de la mise en œuvre de la Charte 2014-2029 </a:t>
            </a:r>
          </a:p>
          <a:p>
            <a:pPr marL="931205" lvl="1" indent="-257200" defTabSz="685867">
              <a:buFont typeface="Aptos" panose="020B0004020202020204" pitchFamily="34" charset="0"/>
              <a:buChar char="&gt;"/>
              <a:defRPr/>
            </a:pPr>
            <a:r>
              <a:rPr lang="fr-FR" sz="2000" dirty="0">
                <a:solidFill>
                  <a:prstClr val="black"/>
                </a:solidFill>
              </a:rPr>
              <a:t>Diagnostic de territoire </a:t>
            </a:r>
          </a:p>
          <a:p>
            <a:pPr marL="931205" lvl="1" indent="-257200" defTabSz="685867">
              <a:buFont typeface="Aptos" panose="020B0004020202020204" pitchFamily="34" charset="0"/>
              <a:buChar char="&gt;"/>
              <a:defRPr/>
            </a:pPr>
            <a:endParaRPr lang="fr-FR" sz="2000" dirty="0">
              <a:solidFill>
                <a:prstClr val="black"/>
              </a:solidFill>
            </a:endParaRPr>
          </a:p>
          <a:p>
            <a:pPr defTabSz="685867">
              <a:lnSpc>
                <a:spcPct val="90000"/>
              </a:lnSpc>
              <a:spcBef>
                <a:spcPct val="0"/>
              </a:spcBef>
              <a:spcAft>
                <a:spcPts val="2250"/>
              </a:spcAft>
              <a:tabLst>
                <a:tab pos="266726" algn="l"/>
              </a:tabLst>
              <a:defRPr/>
            </a:pPr>
            <a:r>
              <a:rPr lang="fr-FR" sz="2000" dirty="0">
                <a:solidFill>
                  <a:srgbClr val="990033"/>
                </a:solidFill>
                <a:latin typeface="HelveticaNeueLT Std Med Cn" panose="020B0606030502030204" pitchFamily="34" charset="0"/>
                <a:ea typeface="Calibri Light" panose="020F0302020204030204" pitchFamily="34" charset="0"/>
                <a:cs typeface="Segoe UI Semibold" panose="020B0702040204020203" pitchFamily="34" charset="0"/>
              </a:rPr>
              <a:t>1er trimestre 2027 Proposition de validation en comité syndical d’une première version de la Charte: </a:t>
            </a:r>
          </a:p>
          <a:p>
            <a:pPr marL="931205" lvl="1" indent="-257200" defTabSz="685867">
              <a:buFont typeface="Aptos" panose="020B0004020202020204" pitchFamily="34" charset="0"/>
              <a:buChar char="&gt;"/>
              <a:defRPr/>
            </a:pPr>
            <a:r>
              <a:rPr lang="fr-FR" sz="2000" dirty="0">
                <a:solidFill>
                  <a:prstClr val="black"/>
                </a:solidFill>
                <a:latin typeface="Aptos" panose="02110004020202020204"/>
              </a:rPr>
              <a:t>Cadre stratégique et le Projet opérationnel – </a:t>
            </a:r>
            <a:r>
              <a:rPr lang="fr-FR" sz="2000" i="1" dirty="0">
                <a:solidFill>
                  <a:prstClr val="black"/>
                </a:solidFill>
                <a:latin typeface="Aptos" panose="02110004020202020204"/>
              </a:rPr>
              <a:t>en cours d’écriture</a:t>
            </a:r>
          </a:p>
          <a:p>
            <a:pPr marL="931205" lvl="1" indent="-257200" defTabSz="685867">
              <a:buFont typeface="Aptos" panose="020B0004020202020204" pitchFamily="34" charset="0"/>
              <a:buChar char="&gt;"/>
              <a:defRPr/>
            </a:pPr>
            <a:r>
              <a:rPr lang="fr-FR" sz="2000" dirty="0">
                <a:solidFill>
                  <a:prstClr val="black"/>
                </a:solidFill>
                <a:latin typeface="Aptos" panose="02110004020202020204"/>
              </a:rPr>
              <a:t>Plan de Parc</a:t>
            </a:r>
            <a:endParaRPr lang="fr-FR" sz="2000" i="1" dirty="0">
              <a:solidFill>
                <a:prstClr val="black"/>
              </a:solidFill>
            </a:endParaRPr>
          </a:p>
          <a:p>
            <a:pPr marL="931205" lvl="1" indent="-257200" defTabSz="685867">
              <a:buFont typeface="Aptos" panose="020B0004020202020204" pitchFamily="34" charset="0"/>
              <a:buChar char="&gt;"/>
              <a:defRPr/>
            </a:pPr>
            <a:r>
              <a:rPr lang="fr-FR" sz="2000" dirty="0">
                <a:solidFill>
                  <a:prstClr val="black"/>
                </a:solidFill>
                <a:latin typeface="Aptos" panose="02110004020202020204"/>
              </a:rPr>
              <a:t>Annexes</a:t>
            </a:r>
            <a:endParaRPr lang="fr-FR" sz="2000" i="1" dirty="0">
              <a:solidFill>
                <a:prstClr val="black"/>
              </a:solidFill>
            </a:endParaRPr>
          </a:p>
          <a:p>
            <a:pPr marL="931205" lvl="1" indent="-257200" defTabSz="685867">
              <a:buFont typeface="Aptos" panose="020B0004020202020204" pitchFamily="34" charset="0"/>
              <a:buChar char="&gt;"/>
              <a:defRPr/>
            </a:pPr>
            <a:endParaRPr lang="fr-FR" sz="2000" dirty="0">
              <a:solidFill>
                <a:prstClr val="black"/>
              </a:solidFill>
              <a:latin typeface="Aptos" panose="02110004020202020204"/>
            </a:endParaRPr>
          </a:p>
          <a:p>
            <a:pPr marL="931205" lvl="1" indent="-257200" defTabSz="685867">
              <a:buFont typeface="Aptos" panose="020B0004020202020204" pitchFamily="34" charset="0"/>
              <a:buChar char="&gt;"/>
              <a:defRPr/>
            </a:pPr>
            <a:endParaRPr lang="fr-FR" sz="1501" dirty="0">
              <a:solidFill>
                <a:prstClr val="black"/>
              </a:solidFill>
              <a:latin typeface="Aptos" panose="02110004020202020204"/>
            </a:endParaRPr>
          </a:p>
          <a:p>
            <a:pPr defTabSz="685867">
              <a:spcAft>
                <a:spcPts val="450"/>
              </a:spcAft>
              <a:defRPr/>
            </a:pPr>
            <a:endParaRPr lang="fr-FR" sz="787" dirty="0">
              <a:solidFill>
                <a:prstClr val="black"/>
              </a:solidFill>
              <a:latin typeface="Aptos" panose="02110004020202020204"/>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1163D-66A0-A4E6-9311-97337C07C143}"/>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B79C796C-6BC3-48F1-D29E-04A4B0642E9D}"/>
              </a:ext>
            </a:extLst>
          </p:cNvPr>
          <p:cNvSpPr txBox="1">
            <a:spLocks/>
          </p:cNvSpPr>
          <p:nvPr/>
        </p:nvSpPr>
        <p:spPr>
          <a:xfrm>
            <a:off x="213739" y="725897"/>
            <a:ext cx="7776612" cy="545803"/>
          </a:xfrm>
          <a:prstGeom prst="rect">
            <a:avLst/>
          </a:prstGeom>
        </p:spPr>
        <p:txBody>
          <a:bodyPr lIns="68586" tIns="34292" rIns="68586" bIns="34292"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1">
              <a:spcAft>
                <a:spcPts val="3000"/>
              </a:spcAft>
              <a:tabLst>
                <a:tab pos="355602"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Comment aller plus loin ?</a:t>
            </a:r>
          </a:p>
        </p:txBody>
      </p:sp>
      <p:sp>
        <p:nvSpPr>
          <p:cNvPr id="9" name="ZoneTexte 8">
            <a:extLst>
              <a:ext uri="{FF2B5EF4-FFF2-40B4-BE49-F238E27FC236}">
                <a16:creationId xmlns:a16="http://schemas.microsoft.com/office/drawing/2014/main" id="{C24B1614-4395-F03B-10B7-A1AB7914C7BA}"/>
              </a:ext>
            </a:extLst>
          </p:cNvPr>
          <p:cNvSpPr txBox="1"/>
          <p:nvPr/>
        </p:nvSpPr>
        <p:spPr>
          <a:xfrm>
            <a:off x="533741" y="1423122"/>
            <a:ext cx="10370233" cy="4708981"/>
          </a:xfrm>
          <a:prstGeom prst="rect">
            <a:avLst/>
          </a:prstGeom>
          <a:solidFill>
            <a:srgbClr val="F7F7F7"/>
          </a:solidFill>
        </p:spPr>
        <p:txBody>
          <a:bodyPr wrap="square">
            <a:spAutoFit/>
          </a:bodyPr>
          <a:lstStyle/>
          <a:p>
            <a:pPr marL="931205" lvl="1" indent="-257200" defTabSz="685867">
              <a:buFont typeface="Aptos" panose="020B0004020202020204" pitchFamily="34" charset="0"/>
              <a:buChar char="&gt;"/>
              <a:defRPr/>
            </a:pPr>
            <a:endParaRPr lang="fr-FR" sz="2000" dirty="0">
              <a:solidFill>
                <a:prstClr val="black"/>
              </a:solidFill>
              <a:latin typeface="Aptos" panose="02110004020202020204"/>
            </a:endParaRPr>
          </a:p>
          <a:p>
            <a:pPr marL="931205" lvl="1" indent="-257200" defTabSz="685867">
              <a:buFont typeface="Aptos" panose="020B0004020202020204" pitchFamily="34" charset="0"/>
              <a:buChar char="&gt;"/>
              <a:defRPr/>
            </a:pPr>
            <a:r>
              <a:rPr lang="fr-FR" sz="2000" b="1" dirty="0">
                <a:solidFill>
                  <a:prstClr val="black"/>
                </a:solidFill>
              </a:rPr>
              <a:t>S’informer:</a:t>
            </a:r>
            <a:r>
              <a:rPr lang="fr-FR" sz="2000" dirty="0">
                <a:solidFill>
                  <a:prstClr val="black"/>
                </a:solidFill>
              </a:rPr>
              <a:t> En consultant les documents sur le site internet du Parc</a:t>
            </a:r>
          </a:p>
          <a:p>
            <a:pPr marL="674005" lvl="1" defTabSz="685867">
              <a:defRPr/>
            </a:pPr>
            <a:endParaRPr lang="fr-FR" sz="2000" dirty="0">
              <a:solidFill>
                <a:prstClr val="black"/>
              </a:solidFill>
            </a:endParaRPr>
          </a:p>
          <a:p>
            <a:pPr marL="931205" lvl="1" indent="-257200" defTabSz="685867">
              <a:buFont typeface="Aptos" panose="020B0004020202020204" pitchFamily="34" charset="0"/>
              <a:buChar char="&gt;"/>
              <a:defRPr/>
            </a:pPr>
            <a:r>
              <a:rPr lang="fr-FR" sz="2000" b="1" dirty="0">
                <a:solidFill>
                  <a:prstClr val="black"/>
                </a:solidFill>
              </a:rPr>
              <a:t>Donner votre avis/ débattre</a:t>
            </a:r>
            <a:r>
              <a:rPr lang="fr-FR" sz="2000" dirty="0">
                <a:solidFill>
                  <a:prstClr val="black"/>
                </a:solidFill>
              </a:rPr>
              <a:t>: En participant à une ou plusieurs réunions de l’Atelier délégués Révision</a:t>
            </a:r>
          </a:p>
          <a:p>
            <a:pPr marL="1388405" lvl="2" indent="-257200" defTabSz="685867">
              <a:buFont typeface="Aptos" panose="020B0004020202020204" pitchFamily="34" charset="0"/>
              <a:buChar char="&gt;"/>
              <a:defRPr/>
            </a:pPr>
            <a:r>
              <a:rPr lang="fr-FR" sz="1600" dirty="0">
                <a:solidFill>
                  <a:prstClr val="black"/>
                </a:solidFill>
              </a:rPr>
              <a:t>17 novembre 15h -17h</a:t>
            </a:r>
          </a:p>
          <a:p>
            <a:pPr marL="1388405" lvl="2" indent="-257200" defTabSz="685867">
              <a:buFont typeface="Aptos" panose="020B0004020202020204" pitchFamily="34" charset="0"/>
              <a:buChar char="&gt;"/>
              <a:defRPr/>
            </a:pPr>
            <a:r>
              <a:rPr lang="fr-FR" sz="1600" dirty="0">
                <a:solidFill>
                  <a:prstClr val="black"/>
                </a:solidFill>
              </a:rPr>
              <a:t>28 novembre 10h -12h</a:t>
            </a:r>
          </a:p>
          <a:p>
            <a:pPr marL="1388405" lvl="2" indent="-257200" defTabSz="685867">
              <a:buFont typeface="Aptos" panose="020B0004020202020204" pitchFamily="34" charset="0"/>
              <a:buChar char="&gt;"/>
              <a:defRPr/>
            </a:pPr>
            <a:r>
              <a:rPr lang="fr-FR" sz="1600" dirty="0">
                <a:solidFill>
                  <a:prstClr val="black"/>
                </a:solidFill>
              </a:rPr>
              <a:t>10 décembre 15h -17h</a:t>
            </a:r>
          </a:p>
          <a:p>
            <a:pPr marL="1131205" lvl="2" defTabSz="685867">
              <a:defRPr/>
            </a:pPr>
            <a:endParaRPr lang="fr-FR" sz="1600" dirty="0">
              <a:solidFill>
                <a:prstClr val="black"/>
              </a:solidFill>
            </a:endParaRPr>
          </a:p>
          <a:p>
            <a:pPr marL="931205" lvl="1" indent="-257200" defTabSz="685867">
              <a:buFont typeface="Aptos" panose="020B0004020202020204" pitchFamily="34" charset="0"/>
              <a:buChar char="&gt;"/>
              <a:defRPr/>
            </a:pPr>
            <a:r>
              <a:rPr lang="fr-FR" sz="2000" b="1" dirty="0">
                <a:solidFill>
                  <a:prstClr val="black"/>
                </a:solidFill>
              </a:rPr>
              <a:t>Partager une expertise thématique: </a:t>
            </a:r>
            <a:r>
              <a:rPr lang="fr-FR" sz="1600" dirty="0">
                <a:solidFill>
                  <a:prstClr val="black"/>
                </a:solidFill>
              </a:rPr>
              <a:t>En envoyant une contribution à l’adresse </a:t>
            </a:r>
            <a:r>
              <a:rPr lang="fr-FR" sz="1600" dirty="0">
                <a:solidFill>
                  <a:prstClr val="black"/>
                </a:solidFill>
                <a:hlinkClick r:id="rId2"/>
              </a:rPr>
              <a:t>revision@parc-monts-ardeche.fr</a:t>
            </a:r>
            <a:endParaRPr lang="fr-FR" sz="1600" dirty="0">
              <a:solidFill>
                <a:prstClr val="black"/>
              </a:solidFill>
            </a:endParaRPr>
          </a:p>
          <a:p>
            <a:pPr marL="931205" lvl="1" indent="-257200" defTabSz="685867">
              <a:buFont typeface="Aptos" panose="020B0004020202020204" pitchFamily="34" charset="0"/>
              <a:buChar char="&gt;"/>
              <a:defRPr/>
            </a:pPr>
            <a:endParaRPr lang="fr-FR" sz="2000" b="1" dirty="0">
              <a:solidFill>
                <a:prstClr val="black"/>
              </a:solidFill>
            </a:endParaRPr>
          </a:p>
          <a:p>
            <a:pPr marL="931205" lvl="1" indent="-257200" defTabSz="685867">
              <a:buFont typeface="Aptos" panose="020B0004020202020204" pitchFamily="34" charset="0"/>
              <a:buChar char="&gt;"/>
              <a:defRPr/>
            </a:pPr>
            <a:r>
              <a:rPr lang="fr-FR" sz="2000" b="1" dirty="0">
                <a:solidFill>
                  <a:prstClr val="black"/>
                </a:solidFill>
              </a:rPr>
              <a:t>Co construire- écouter : En participant au forum territorial qui sera organisé début 2027</a:t>
            </a:r>
          </a:p>
          <a:p>
            <a:pPr marL="931205" lvl="1" indent="-257200" defTabSz="685867">
              <a:buFont typeface="Aptos" panose="020B0004020202020204" pitchFamily="34" charset="0"/>
              <a:buChar char="&gt;"/>
              <a:defRPr/>
            </a:pPr>
            <a:r>
              <a:rPr lang="fr-FR" sz="2000" b="1" dirty="0">
                <a:solidFill>
                  <a:prstClr val="black"/>
                </a:solidFill>
              </a:rPr>
              <a:t>En prenant connaissance des documents envoyés en amont des comités syndicaux</a:t>
            </a:r>
          </a:p>
        </p:txBody>
      </p:sp>
    </p:spTree>
    <p:extLst>
      <p:ext uri="{BB962C8B-B14F-4D97-AF65-F5344CB8AC3E}">
        <p14:creationId xmlns:p14="http://schemas.microsoft.com/office/powerpoint/2010/main" val="3689837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03FB12C-5EBC-ABCD-D1D4-7CFBD132756D}"/>
            </a:ext>
          </a:extLst>
        </p:cNvPr>
        <p:cNvGrpSpPr/>
        <p:nvPr/>
      </p:nvGrpSpPr>
      <p:grpSpPr>
        <a:xfrm>
          <a:off x="0" y="0"/>
          <a:ext cx="0" cy="0"/>
          <a:chOff x="0" y="0"/>
          <a:chExt cx="0" cy="0"/>
        </a:xfrm>
      </p:grpSpPr>
      <p:sp>
        <p:nvSpPr>
          <p:cNvPr id="14" name="Titre 1">
            <a:extLst>
              <a:ext uri="{FF2B5EF4-FFF2-40B4-BE49-F238E27FC236}">
                <a16:creationId xmlns:a16="http://schemas.microsoft.com/office/drawing/2014/main" id="{50C0F5EB-A58F-A594-CE89-4EB789B37BB2}"/>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Préparation et diffusion de l’enquête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11" name="Image 10">
            <a:extLst>
              <a:ext uri="{FF2B5EF4-FFF2-40B4-BE49-F238E27FC236}">
                <a16:creationId xmlns:a16="http://schemas.microsoft.com/office/drawing/2014/main" id="{6EA8BA32-B7BA-1D6F-F955-61EC08FE68C6}"/>
              </a:ext>
            </a:extLst>
          </p:cNvPr>
          <p:cNvPicPr>
            <a:picLocks noChangeAspect="1"/>
          </p:cNvPicPr>
          <p:nvPr/>
        </p:nvPicPr>
        <p:blipFill>
          <a:blip r:embed="rId2"/>
          <a:stretch>
            <a:fillRect/>
          </a:stretch>
        </p:blipFill>
        <p:spPr>
          <a:xfrm>
            <a:off x="8425703" y="1631960"/>
            <a:ext cx="3589844" cy="5076000"/>
          </a:xfrm>
          <a:prstGeom prst="rect">
            <a:avLst/>
          </a:prstGeom>
          <a:effectLst>
            <a:outerShdw blurRad="50800" dist="38100" dir="2700000" algn="tl" rotWithShape="0">
              <a:prstClr val="black">
                <a:alpha val="40000"/>
              </a:prstClr>
            </a:outerShdw>
          </a:effectLst>
        </p:spPr>
      </p:pic>
      <p:pic>
        <p:nvPicPr>
          <p:cNvPr id="13" name="Image 12">
            <a:extLst>
              <a:ext uri="{FF2B5EF4-FFF2-40B4-BE49-F238E27FC236}">
                <a16:creationId xmlns:a16="http://schemas.microsoft.com/office/drawing/2014/main" id="{1C85DB91-13C2-736C-4172-7C033A0F4766}"/>
              </a:ext>
            </a:extLst>
          </p:cNvPr>
          <p:cNvPicPr>
            <a:picLocks noChangeAspect="1"/>
          </p:cNvPicPr>
          <p:nvPr/>
        </p:nvPicPr>
        <p:blipFill>
          <a:blip r:embed="rId3"/>
          <a:stretch>
            <a:fillRect/>
          </a:stretch>
        </p:blipFill>
        <p:spPr>
          <a:xfrm>
            <a:off x="5749047" y="1631960"/>
            <a:ext cx="2555498" cy="2874935"/>
          </a:xfrm>
          <a:prstGeom prst="rect">
            <a:avLst/>
          </a:prstGeom>
        </p:spPr>
      </p:pic>
      <p:sp>
        <p:nvSpPr>
          <p:cNvPr id="17" name="ZoneTexte 16">
            <a:extLst>
              <a:ext uri="{FF2B5EF4-FFF2-40B4-BE49-F238E27FC236}">
                <a16:creationId xmlns:a16="http://schemas.microsoft.com/office/drawing/2014/main" id="{A12925AE-193A-DD4B-519A-FA75744C9639}"/>
              </a:ext>
            </a:extLst>
          </p:cNvPr>
          <p:cNvSpPr txBox="1"/>
          <p:nvPr/>
        </p:nvSpPr>
        <p:spPr>
          <a:xfrm>
            <a:off x="259168" y="1052523"/>
            <a:ext cx="8166535" cy="461665"/>
          </a:xfrm>
          <a:prstGeom prst="rect">
            <a:avLst/>
          </a:prstGeom>
          <a:noFill/>
        </p:spPr>
        <p:txBody>
          <a:bodyPr wrap="square">
            <a:spAutoFit/>
          </a:bodyPr>
          <a:lstStyle/>
          <a:p>
            <a:r>
              <a:rPr lang="fr-FR" sz="2400" b="0" i="0" u="none" strike="noStrike" baseline="0" dirty="0">
                <a:solidFill>
                  <a:srgbClr val="000000"/>
                </a:solidFill>
                <a:latin typeface="Aptos SemiBold" panose="020B0004020202020204" pitchFamily="34" charset="0"/>
              </a:rPr>
              <a:t>1/ Questionnaire travaillé et validé avec l’atelier Délégués</a:t>
            </a:r>
            <a:endParaRPr lang="fr-FR" sz="2400" dirty="0">
              <a:latin typeface="Aptos SemiBold" panose="020B0004020202020204" pitchFamily="34" charset="0"/>
            </a:endParaRPr>
          </a:p>
        </p:txBody>
      </p:sp>
      <p:sp>
        <p:nvSpPr>
          <p:cNvPr id="19" name="ZoneTexte 18">
            <a:extLst>
              <a:ext uri="{FF2B5EF4-FFF2-40B4-BE49-F238E27FC236}">
                <a16:creationId xmlns:a16="http://schemas.microsoft.com/office/drawing/2014/main" id="{C3702CA7-B25B-2ABE-CCC8-CD09343B6994}"/>
              </a:ext>
            </a:extLst>
          </p:cNvPr>
          <p:cNvSpPr txBox="1"/>
          <p:nvPr/>
        </p:nvSpPr>
        <p:spPr>
          <a:xfrm>
            <a:off x="306255" y="1697236"/>
            <a:ext cx="5020414" cy="3077766"/>
          </a:xfrm>
          <a:prstGeom prst="rect">
            <a:avLst/>
          </a:prstGeom>
          <a:noFill/>
        </p:spPr>
        <p:txBody>
          <a:bodyPr wrap="square">
            <a:spAutoFit/>
          </a:bodyPr>
          <a:lstStyle/>
          <a:p>
            <a:pPr>
              <a:spcAft>
                <a:spcPts val="1200"/>
              </a:spcAft>
            </a:pPr>
            <a:r>
              <a:rPr lang="fr-FR" sz="2400" dirty="0">
                <a:solidFill>
                  <a:srgbClr val="000000"/>
                </a:solidFill>
                <a:latin typeface="Aptos SemiBold" panose="020B0004020202020204" pitchFamily="34" charset="0"/>
              </a:rPr>
              <a:t>2/ Diffusion large</a:t>
            </a:r>
          </a:p>
          <a:p>
            <a:pPr marL="285750" indent="-285750">
              <a:buFont typeface="Aptos" panose="020B0004020202020204" pitchFamily="34" charset="0"/>
              <a:buChar char="&gt;"/>
            </a:pPr>
            <a:r>
              <a:rPr lang="fr-FR" sz="2000" i="0" u="none" strike="noStrike" baseline="0" dirty="0">
                <a:solidFill>
                  <a:srgbClr val="000000"/>
                </a:solidFill>
              </a:rPr>
              <a:t>Site web du Parc</a:t>
            </a:r>
          </a:p>
          <a:p>
            <a:pPr marL="285750" indent="-285750">
              <a:buFont typeface="Aptos" panose="020B0004020202020204" pitchFamily="34" charset="0"/>
              <a:buChar char="&gt;"/>
            </a:pPr>
            <a:r>
              <a:rPr lang="fr-FR" sz="2000" dirty="0">
                <a:solidFill>
                  <a:srgbClr val="000000"/>
                </a:solidFill>
              </a:rPr>
              <a:t>Relais par les délégués et élus</a:t>
            </a:r>
          </a:p>
          <a:p>
            <a:pPr marL="285750" indent="-285750">
              <a:buFont typeface="Aptos" panose="020B0004020202020204" pitchFamily="34" charset="0"/>
              <a:buChar char="&gt;"/>
            </a:pPr>
            <a:r>
              <a:rPr lang="fr-FR" sz="2000" i="0" u="none" strike="noStrike" baseline="0" dirty="0">
                <a:solidFill>
                  <a:srgbClr val="000000"/>
                </a:solidFill>
              </a:rPr>
              <a:t>Réseaux sociaux, newsletter, fanzine</a:t>
            </a:r>
          </a:p>
          <a:p>
            <a:pPr marL="285750" indent="-285750">
              <a:buFont typeface="Aptos" panose="020B0004020202020204" pitchFamily="34" charset="0"/>
              <a:buChar char="&gt;"/>
            </a:pPr>
            <a:r>
              <a:rPr lang="fr-FR" sz="2000" i="0" u="none" strike="noStrike" baseline="0" dirty="0">
                <a:solidFill>
                  <a:srgbClr val="000000"/>
                </a:solidFill>
              </a:rPr>
              <a:t>RDV Parc : “Capsule Monts de demain”</a:t>
            </a:r>
          </a:p>
          <a:p>
            <a:pPr marL="285750" indent="-285750">
              <a:buFont typeface="Aptos" panose="020B0004020202020204" pitchFamily="34" charset="0"/>
              <a:buChar char="&gt;"/>
            </a:pPr>
            <a:r>
              <a:rPr lang="fr-FR" sz="2000" i="0" u="none" strike="noStrike" baseline="0" dirty="0">
                <a:solidFill>
                  <a:srgbClr val="000000"/>
                </a:solidFill>
              </a:rPr>
              <a:t>Services civiques : Coline et Pierre Olivier (sept. 2025 à juin 2026) pour aller à la rencontre des habitants et notamment des jeunes</a:t>
            </a:r>
            <a:endParaRPr lang="fr-FR" sz="2000" dirty="0"/>
          </a:p>
        </p:txBody>
      </p:sp>
      <p:pic>
        <p:nvPicPr>
          <p:cNvPr id="22" name="Image 21">
            <a:extLst>
              <a:ext uri="{FF2B5EF4-FFF2-40B4-BE49-F238E27FC236}">
                <a16:creationId xmlns:a16="http://schemas.microsoft.com/office/drawing/2014/main" id="{AE325018-7F43-8D1D-E7E2-C61ACA79E348}"/>
              </a:ext>
            </a:extLst>
          </p:cNvPr>
          <p:cNvPicPr>
            <a:picLocks noChangeAspect="1"/>
          </p:cNvPicPr>
          <p:nvPr/>
        </p:nvPicPr>
        <p:blipFill>
          <a:blip r:embed="rId4"/>
          <a:stretch>
            <a:fillRect/>
          </a:stretch>
        </p:blipFill>
        <p:spPr>
          <a:xfrm>
            <a:off x="1107869" y="5383520"/>
            <a:ext cx="4092342" cy="1333252"/>
          </a:xfrm>
          <a:prstGeom prst="rect">
            <a:avLst/>
          </a:prstGeom>
        </p:spPr>
      </p:pic>
      <p:pic>
        <p:nvPicPr>
          <p:cNvPr id="24" name="Image 23">
            <a:extLst>
              <a:ext uri="{FF2B5EF4-FFF2-40B4-BE49-F238E27FC236}">
                <a16:creationId xmlns:a16="http://schemas.microsoft.com/office/drawing/2014/main" id="{A079E359-0423-F441-4FCD-9A597A1FC4B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rcRect l="2668" t="-303" r="5064"/>
          <a:stretch>
            <a:fillRect/>
          </a:stretch>
        </p:blipFill>
        <p:spPr>
          <a:xfrm>
            <a:off x="5326669" y="4576397"/>
            <a:ext cx="2970917" cy="2140375"/>
          </a:xfrm>
          <a:prstGeom prst="rect">
            <a:avLst/>
          </a:prstGeom>
        </p:spPr>
      </p:pic>
    </p:spTree>
    <p:extLst>
      <p:ext uri="{BB962C8B-B14F-4D97-AF65-F5344CB8AC3E}">
        <p14:creationId xmlns:p14="http://schemas.microsoft.com/office/powerpoint/2010/main" val="39519967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6AD88AFF-4184-52C3-101E-0F50CA59C3E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B864FE2-0ADD-8290-39B9-0C48B73360BB}"/>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Un échantillon représentatif</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5" name="AutoShape 2">
            <a:extLst>
              <a:ext uri="{FF2B5EF4-FFF2-40B4-BE49-F238E27FC236}">
                <a16:creationId xmlns:a16="http://schemas.microsoft.com/office/drawing/2014/main" id="{C5BF9C91-202D-A949-CAAF-FED8E4EEA62D}"/>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Titre 1">
            <a:extLst>
              <a:ext uri="{FF2B5EF4-FFF2-40B4-BE49-F238E27FC236}">
                <a16:creationId xmlns:a16="http://schemas.microsoft.com/office/drawing/2014/main" id="{DA5BAE77-9EEC-3833-C346-7F2BC850F80D}"/>
              </a:ext>
            </a:extLst>
          </p:cNvPr>
          <p:cNvSpPr txBox="1">
            <a:spLocks/>
          </p:cNvSpPr>
          <p:nvPr/>
        </p:nvSpPr>
        <p:spPr>
          <a:xfrm>
            <a:off x="-113946" y="1040219"/>
            <a:ext cx="7701065" cy="2371479"/>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12800" indent="-457200">
              <a:lnSpc>
                <a:spcPct val="120000"/>
              </a:lnSpc>
              <a:spcBef>
                <a:spcPts val="1000"/>
              </a:spcBef>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Plus de 2000 réponses, soit environ 2,1 % de la population</a:t>
            </a:r>
          </a:p>
          <a:p>
            <a:pPr marL="808038">
              <a:lnSpc>
                <a:spcPct val="120000"/>
              </a:lnSpc>
              <a:spcBef>
                <a:spcPts val="0"/>
              </a:spcBef>
              <a:spcAft>
                <a:spcPts val="600"/>
              </a:spcAft>
              <a:buSzPct val="100000"/>
              <a:tabLst>
                <a:tab pos="808038" algn="l"/>
              </a:tabLst>
            </a:pPr>
            <a:r>
              <a:rPr lang="fr-FR" sz="1800" dirty="0">
                <a:latin typeface="Aptos Light" panose="020B0004020202020204" pitchFamily="34" charset="0"/>
                <a:ea typeface="Calibri" panose="020F0502020204030204" pitchFamily="34" charset="0"/>
                <a:cs typeface="Calibri" panose="020F0502020204030204" pitchFamily="34" charset="0"/>
              </a:rPr>
              <a:t>(réponses à chaque question : max 2310 réponses, min 1904)</a:t>
            </a:r>
          </a:p>
          <a:p>
            <a:pPr marL="812800" indent="-457200">
              <a:lnSpc>
                <a:spcPct val="120000"/>
              </a:lnSpc>
              <a:spcBef>
                <a:spcPts val="1000"/>
              </a:spcBef>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Bonne représentation géographique</a:t>
            </a:r>
          </a:p>
          <a:p>
            <a:pPr marL="1166813" indent="-273050">
              <a:lnSpc>
                <a:spcPct val="120000"/>
              </a:lnSpc>
              <a:spcBef>
                <a:spcPts val="0"/>
              </a:spcBef>
              <a:buSzPct val="100000"/>
              <a:buFont typeface="Aptos" panose="020B0004020202020204" pitchFamily="34" charset="0"/>
              <a:buChar char="-"/>
              <a:tabLst>
                <a:tab pos="355600" algn="l"/>
              </a:tabLst>
            </a:pPr>
            <a:r>
              <a:rPr lang="fr-FR" sz="1800" dirty="0">
                <a:latin typeface="Aptos Light" panose="020B0004020202020204" pitchFamily="34" charset="0"/>
                <a:ea typeface="Calibri" panose="020F0502020204030204" pitchFamily="34" charset="0"/>
                <a:cs typeface="Calibri" panose="020F0502020204030204" pitchFamily="34" charset="0"/>
              </a:rPr>
              <a:t>Seulement 2 communes sans réponse</a:t>
            </a:r>
          </a:p>
          <a:p>
            <a:pPr marL="1166813" indent="-273050">
              <a:lnSpc>
                <a:spcPct val="120000"/>
              </a:lnSpc>
              <a:spcBef>
                <a:spcPts val="0"/>
              </a:spcBef>
              <a:buSzPct val="100000"/>
              <a:buFont typeface="Aptos" panose="020B0004020202020204" pitchFamily="34" charset="0"/>
              <a:buChar char="-"/>
              <a:tabLst>
                <a:tab pos="355600" algn="l"/>
              </a:tabLst>
            </a:pPr>
            <a:r>
              <a:rPr lang="fr-FR" sz="1800" dirty="0">
                <a:latin typeface="Aptos Light" panose="020B0004020202020204" pitchFamily="34" charset="0"/>
                <a:ea typeface="Calibri" panose="020F0502020204030204" pitchFamily="34" charset="0"/>
                <a:cs typeface="Calibri" panose="020F0502020204030204" pitchFamily="34" charset="0"/>
              </a:rPr>
              <a:t>Légère « sur-représentation » des petites communes</a:t>
            </a:r>
          </a:p>
          <a:p>
            <a:pPr marL="1166813" indent="-273050">
              <a:lnSpc>
                <a:spcPct val="120000"/>
              </a:lnSpc>
              <a:spcBef>
                <a:spcPts val="0"/>
              </a:spcBef>
              <a:buSzPct val="100000"/>
              <a:buFont typeface="Aptos" panose="020B0004020202020204" pitchFamily="34" charset="0"/>
              <a:buChar char="-"/>
              <a:tabLst>
                <a:tab pos="355600" algn="l"/>
              </a:tabLst>
            </a:pPr>
            <a:r>
              <a:rPr lang="fr-FR" sz="1800" dirty="0">
                <a:latin typeface="Aptos Light" panose="020B0004020202020204" pitchFamily="34" charset="0"/>
                <a:ea typeface="Calibri" panose="020F0502020204030204" pitchFamily="34" charset="0"/>
                <a:cs typeface="Calibri" panose="020F0502020204030204" pitchFamily="34" charset="0"/>
              </a:rPr>
              <a:t>Légère « sous représentation » villes portes Aubenas et Privas</a:t>
            </a:r>
          </a:p>
          <a:p>
            <a:pPr marL="723900" indent="-368300">
              <a:lnSpc>
                <a:spcPct val="100000"/>
              </a:lnSpc>
              <a:spcBef>
                <a:spcPts val="1000"/>
              </a:spcBef>
              <a:spcAft>
                <a:spcPts val="600"/>
              </a:spcAft>
              <a:buSzPct val="60000"/>
              <a:tabLst>
                <a:tab pos="812800" algn="l"/>
              </a:tabLst>
            </a:pPr>
            <a:endParaRPr lang="fr-FR" sz="2400" dirty="0">
              <a:solidFill>
                <a:srgbClr val="8B4A54"/>
              </a:solidFill>
              <a:latin typeface="Calibri" panose="020F0502020204030204" pitchFamily="34" charset="0"/>
              <a:ea typeface="Calibri" panose="020F0502020204030204" pitchFamily="34" charset="0"/>
              <a:cs typeface="Calibri" panose="020F0502020204030204" pitchFamily="34" charset="0"/>
            </a:endParaRPr>
          </a:p>
          <a:p>
            <a:pPr marL="1169987">
              <a:lnSpc>
                <a:spcPct val="120000"/>
              </a:lnSpc>
              <a:buSzPct val="60000"/>
              <a:tabLst>
                <a:tab pos="355600" algn="l"/>
              </a:tabLst>
            </a:pPr>
            <a:endParaRPr lang="fr-FR" sz="1800" dirty="0"/>
          </a:p>
          <a:p>
            <a:pPr marL="1435100" indent="-265113">
              <a:lnSpc>
                <a:spcPct val="120000"/>
              </a:lnSpc>
              <a:buSzPct val="60000"/>
              <a:buFont typeface="Courier New" panose="02070309020205020404" pitchFamily="49" charset="0"/>
              <a:buChar char="o"/>
              <a:tabLst>
                <a:tab pos="355600" algn="l"/>
              </a:tabLst>
            </a:pPr>
            <a:endParaRPr lang="fr-FR" sz="900" dirty="0">
              <a:latin typeface="Calibri" panose="020F0502020204030204" pitchFamily="34" charset="0"/>
              <a:ea typeface="Calibri" panose="020F0502020204030204" pitchFamily="34" charset="0"/>
              <a:cs typeface="Calibri" panose="020F0502020204030204" pitchFamily="34" charset="0"/>
            </a:endParaRPr>
          </a:p>
        </p:txBody>
      </p:sp>
      <p:pic>
        <p:nvPicPr>
          <p:cNvPr id="10" name="Image 9">
            <a:extLst>
              <a:ext uri="{FF2B5EF4-FFF2-40B4-BE49-F238E27FC236}">
                <a16:creationId xmlns:a16="http://schemas.microsoft.com/office/drawing/2014/main" id="{715D6EC0-7D7E-FEA8-8F71-C455EC1B3349}"/>
              </a:ext>
            </a:extLst>
          </p:cNvPr>
          <p:cNvPicPr>
            <a:picLocks noChangeAspect="1"/>
          </p:cNvPicPr>
          <p:nvPr/>
        </p:nvPicPr>
        <p:blipFill>
          <a:blip r:embed="rId2">
            <a:extLst>
              <a:ext uri="{28A0092B-C50C-407E-A947-70E740481C1C}">
                <a14:useLocalDpi xmlns:a14="http://schemas.microsoft.com/office/drawing/2010/main" val="0"/>
              </a:ext>
            </a:extLst>
          </a:blip>
          <a:srcRect l="5643" t="7633" r="3076" b="4991"/>
          <a:stretch>
            <a:fillRect/>
          </a:stretch>
        </p:blipFill>
        <p:spPr>
          <a:xfrm>
            <a:off x="7701065" y="839674"/>
            <a:ext cx="4380690" cy="5930778"/>
          </a:xfrm>
          <a:prstGeom prst="rect">
            <a:avLst/>
          </a:prstGeom>
        </p:spPr>
      </p:pic>
      <p:pic>
        <p:nvPicPr>
          <p:cNvPr id="12" name="Image 11">
            <a:extLst>
              <a:ext uri="{FF2B5EF4-FFF2-40B4-BE49-F238E27FC236}">
                <a16:creationId xmlns:a16="http://schemas.microsoft.com/office/drawing/2014/main" id="{4E200A10-0D15-D57A-63DC-E7E1D997B49A}"/>
              </a:ext>
            </a:extLst>
          </p:cNvPr>
          <p:cNvPicPr>
            <a:picLocks noChangeAspect="1"/>
          </p:cNvPicPr>
          <p:nvPr/>
        </p:nvPicPr>
        <p:blipFill>
          <a:blip r:embed="rId3"/>
          <a:srcRect l="12199" t="6715"/>
          <a:stretch>
            <a:fillRect/>
          </a:stretch>
        </p:blipFill>
        <p:spPr>
          <a:xfrm>
            <a:off x="0" y="3585917"/>
            <a:ext cx="7787640" cy="3184535"/>
          </a:xfrm>
          <a:prstGeom prst="rect">
            <a:avLst/>
          </a:prstGeom>
        </p:spPr>
      </p:pic>
    </p:spTree>
    <p:extLst>
      <p:ext uri="{BB962C8B-B14F-4D97-AF65-F5344CB8AC3E}">
        <p14:creationId xmlns:p14="http://schemas.microsoft.com/office/powerpoint/2010/main" val="2399558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5E2568D4-7C78-210A-8492-50EC99CE701E}"/>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B29E62FB-E2DD-EB9E-3F09-544E202956B7}"/>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EBC47899-B6AA-7993-D888-1AAE37A62BD2}"/>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Un échantillon représentatif</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4" name="Titre 1">
            <a:extLst>
              <a:ext uri="{FF2B5EF4-FFF2-40B4-BE49-F238E27FC236}">
                <a16:creationId xmlns:a16="http://schemas.microsoft.com/office/drawing/2014/main" id="{5DF650EE-E568-A2D9-9D21-7334D2C33523}"/>
              </a:ext>
            </a:extLst>
          </p:cNvPr>
          <p:cNvSpPr txBox="1">
            <a:spLocks/>
          </p:cNvSpPr>
          <p:nvPr/>
        </p:nvSpPr>
        <p:spPr>
          <a:xfrm>
            <a:off x="209133" y="1040219"/>
            <a:ext cx="11982867" cy="3052965"/>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22300" indent="-349250">
              <a:lnSpc>
                <a:spcPct val="120000"/>
              </a:lnSpc>
              <a:spcBef>
                <a:spcPts val="0"/>
              </a:spcBef>
              <a:spcAft>
                <a:spcPts val="600"/>
              </a:spcAft>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Bonne représentativité en âge </a:t>
            </a:r>
            <a:r>
              <a:rPr lang="fr-FR" sz="1800" dirty="0">
                <a:latin typeface="Aptos Light" panose="020B0004020202020204" pitchFamily="34" charset="0"/>
                <a:ea typeface="Calibri" panose="020F0502020204030204" pitchFamily="34" charset="0"/>
                <a:cs typeface="Calibri" panose="020F0502020204030204" pitchFamily="34" charset="0"/>
              </a:rPr>
              <a:t>(sauf plus de 80 ans)</a:t>
            </a:r>
          </a:p>
          <a:p>
            <a:pPr marL="622300" indent="-349250">
              <a:lnSpc>
                <a:spcPct val="120000"/>
              </a:lnSpc>
              <a:spcBef>
                <a:spcPts val="0"/>
              </a:spcBef>
              <a:spcAft>
                <a:spcPts val="600"/>
              </a:spcAft>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Relativement bonne représentativité sur les CSP : </a:t>
            </a:r>
            <a:r>
              <a:rPr lang="fr-FR" sz="1800" dirty="0">
                <a:latin typeface="Aptos Light" panose="020B0004020202020204" pitchFamily="34" charset="0"/>
                <a:ea typeface="Calibri" panose="020F0502020204030204" pitchFamily="34" charset="0"/>
                <a:cs typeface="Calibri" panose="020F0502020204030204" pitchFamily="34" charset="0"/>
              </a:rPr>
              <a:t>moins d’ouvriers / retraités, + d’employés / agriculteurs</a:t>
            </a:r>
          </a:p>
          <a:p>
            <a:pPr marL="622300" indent="-349250">
              <a:lnSpc>
                <a:spcPct val="120000"/>
              </a:lnSpc>
              <a:spcBef>
                <a:spcPts val="0"/>
              </a:spcBef>
              <a:spcAft>
                <a:spcPts val="600"/>
              </a:spcAft>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73% des répondants habitent sur le territoire depuis plus de 10 ans</a:t>
            </a:r>
            <a:r>
              <a:rPr lang="fr-FR" sz="2000" dirty="0">
                <a:latin typeface="+mn-lt"/>
                <a:ea typeface="Calibri" panose="020F0502020204030204" pitchFamily="34" charset="0"/>
                <a:cs typeface="Calibri" panose="020F0502020204030204" pitchFamily="34" charset="0"/>
              </a:rPr>
              <a:t>, </a:t>
            </a:r>
            <a:r>
              <a:rPr lang="fr-FR" sz="1800" dirty="0">
                <a:latin typeface="Aptos Light" panose="020B0004020202020204" pitchFamily="34" charset="0"/>
                <a:ea typeface="Calibri" panose="020F0502020204030204" pitchFamily="34" charset="0"/>
                <a:cs typeface="Calibri" panose="020F0502020204030204" pitchFamily="34" charset="0"/>
              </a:rPr>
              <a:t>5% depuis moins d’un an</a:t>
            </a:r>
          </a:p>
          <a:p>
            <a:pPr marL="622300" indent="-349250">
              <a:lnSpc>
                <a:spcPct val="120000"/>
              </a:lnSpc>
              <a:spcBef>
                <a:spcPts val="0"/>
              </a:spcBef>
              <a:spcAft>
                <a:spcPts val="600"/>
              </a:spcAft>
              <a:buSzPct val="100000"/>
              <a:buFont typeface="Wingdings" panose="05000000000000000000" pitchFamily="2" charset="2"/>
              <a:buChar char="§"/>
              <a:tabLst>
                <a:tab pos="355600" algn="l"/>
              </a:tabLst>
            </a:pPr>
            <a:r>
              <a:rPr lang="fr-FR" sz="2000" dirty="0">
                <a:latin typeface="Aptos SemiBold" panose="020B0004020202020204" pitchFamily="34" charset="0"/>
                <a:ea typeface="Calibri" panose="020F0502020204030204" pitchFamily="34" charset="0"/>
                <a:cs typeface="Calibri" panose="020F0502020204030204" pitchFamily="34" charset="0"/>
              </a:rPr>
              <a:t>18% de résidents secondaires</a:t>
            </a:r>
          </a:p>
          <a:p>
            <a:pPr marL="1435100" indent="-265113">
              <a:lnSpc>
                <a:spcPct val="120000"/>
              </a:lnSpc>
              <a:buSzPct val="60000"/>
              <a:buFont typeface="Courier New" panose="02070309020205020404" pitchFamily="49" charset="0"/>
              <a:buChar char="o"/>
              <a:tabLst>
                <a:tab pos="355600" algn="l"/>
              </a:tabLst>
            </a:pPr>
            <a:endParaRPr lang="fr-FR" sz="1100" dirty="0">
              <a:latin typeface="Calibri" panose="020F0502020204030204" pitchFamily="34" charset="0"/>
              <a:ea typeface="Calibri" panose="020F0502020204030204" pitchFamily="34" charset="0"/>
              <a:cs typeface="Calibri" panose="020F0502020204030204" pitchFamily="34" charset="0"/>
            </a:endParaRPr>
          </a:p>
        </p:txBody>
      </p:sp>
      <p:pic>
        <p:nvPicPr>
          <p:cNvPr id="8" name="Image 7">
            <a:extLst>
              <a:ext uri="{FF2B5EF4-FFF2-40B4-BE49-F238E27FC236}">
                <a16:creationId xmlns:a16="http://schemas.microsoft.com/office/drawing/2014/main" id="{33E1B825-C92C-B755-3C67-F62AB62A47B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5882" t="5895" r="21080" b="3350"/>
          <a:stretch>
            <a:fillRect/>
          </a:stretch>
        </p:blipFill>
        <p:spPr>
          <a:xfrm>
            <a:off x="157372" y="3778179"/>
            <a:ext cx="4145469" cy="2972347"/>
          </a:xfrm>
          <a:prstGeom prst="rect">
            <a:avLst/>
          </a:prstGeom>
        </p:spPr>
      </p:pic>
      <p:pic>
        <p:nvPicPr>
          <p:cNvPr id="11" name="Image 10">
            <a:extLst>
              <a:ext uri="{FF2B5EF4-FFF2-40B4-BE49-F238E27FC236}">
                <a16:creationId xmlns:a16="http://schemas.microsoft.com/office/drawing/2014/main" id="{1F4D1174-270F-678C-CBDC-C2214B2D6B6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14577" t="1558" r="15809" b="4130"/>
          <a:stretch>
            <a:fillRect/>
          </a:stretch>
        </p:blipFill>
        <p:spPr>
          <a:xfrm>
            <a:off x="8819432" y="3959051"/>
            <a:ext cx="3288832" cy="2791476"/>
          </a:xfrm>
          <a:prstGeom prst="rect">
            <a:avLst/>
          </a:prstGeom>
        </p:spPr>
      </p:pic>
      <p:pic>
        <p:nvPicPr>
          <p:cNvPr id="15" name="Image 14">
            <a:extLst>
              <a:ext uri="{FF2B5EF4-FFF2-40B4-BE49-F238E27FC236}">
                <a16:creationId xmlns:a16="http://schemas.microsoft.com/office/drawing/2014/main" id="{BAA21B12-E063-CC31-9667-EAE21E3955B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l="4576" t="2693" r="889" b="4044"/>
          <a:stretch>
            <a:fillRect/>
          </a:stretch>
        </p:blipFill>
        <p:spPr>
          <a:xfrm>
            <a:off x="4374699" y="3069058"/>
            <a:ext cx="4377427" cy="3681470"/>
          </a:xfrm>
          <a:prstGeom prst="rect">
            <a:avLst/>
          </a:prstGeom>
        </p:spPr>
      </p:pic>
    </p:spTree>
    <p:extLst>
      <p:ext uri="{BB962C8B-B14F-4D97-AF65-F5344CB8AC3E}">
        <p14:creationId xmlns:p14="http://schemas.microsoft.com/office/powerpoint/2010/main" val="2605527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5858BE40-3828-7989-8E6C-77D4D94B7CBC}"/>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97E02CA6-33F2-0D42-73DD-182A35E1820F}"/>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146C92CB-0455-0C2B-902B-3513FC1BF791}"/>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Une qualité de vie sur le territoire très appréciée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26" name="Image 25">
            <a:extLst>
              <a:ext uri="{FF2B5EF4-FFF2-40B4-BE49-F238E27FC236}">
                <a16:creationId xmlns:a16="http://schemas.microsoft.com/office/drawing/2014/main" id="{3759EA53-D6C2-BDA5-008D-1281E3F262A4}"/>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Layer>
                </a14:imgProps>
              </a:ext>
            </a:extLst>
          </a:blip>
          <a:srcRect t="14123"/>
          <a:stretch>
            <a:fillRect/>
          </a:stretch>
        </p:blipFill>
        <p:spPr>
          <a:xfrm>
            <a:off x="525450" y="1630065"/>
            <a:ext cx="7964818" cy="4294851"/>
          </a:xfrm>
          <a:prstGeom prst="rect">
            <a:avLst/>
          </a:prstGeom>
        </p:spPr>
      </p:pic>
    </p:spTree>
    <p:extLst>
      <p:ext uri="{BB962C8B-B14F-4D97-AF65-F5344CB8AC3E}">
        <p14:creationId xmlns:p14="http://schemas.microsoft.com/office/powerpoint/2010/main" val="11946136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FE9CE0D3-718E-1954-A443-0EC6B9D484D2}"/>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4288C826-1581-6D24-3ABA-9879D26C2DE3}"/>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18E542B0-AD5B-D380-BACD-B46A65822E9C}"/>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Un attachement très fort au territoire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3" name="Image 2">
            <a:extLst>
              <a:ext uri="{FF2B5EF4-FFF2-40B4-BE49-F238E27FC236}">
                <a16:creationId xmlns:a16="http://schemas.microsoft.com/office/drawing/2014/main" id="{D40BC045-6F26-139F-C583-1BEF313D2D3C}"/>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5998" r="1071" b="74771"/>
          <a:stretch>
            <a:fillRect/>
          </a:stretch>
        </p:blipFill>
        <p:spPr bwMode="auto">
          <a:xfrm>
            <a:off x="222927" y="1259731"/>
            <a:ext cx="7514820" cy="1409724"/>
          </a:xfrm>
          <a:prstGeom prst="rect">
            <a:avLst/>
          </a:prstGeom>
          <a:noFill/>
          <a:ln>
            <a:noFill/>
          </a:ln>
          <a:extLst>
            <a:ext uri="{53640926-AAD7-44D8-BBD7-CCE9431645EC}">
              <a14:shadowObscured xmlns:a14="http://schemas.microsoft.com/office/drawing/2010/main"/>
            </a:ext>
          </a:extLst>
        </p:spPr>
      </p:pic>
      <p:pic>
        <p:nvPicPr>
          <p:cNvPr id="6" name="Image 5">
            <a:extLst>
              <a:ext uri="{FF2B5EF4-FFF2-40B4-BE49-F238E27FC236}">
                <a16:creationId xmlns:a16="http://schemas.microsoft.com/office/drawing/2014/main" id="{8FCA3BF2-F08E-5AA2-D7C5-E8393457CCBC}"/>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 t="45621" r="1071" b="-1"/>
          <a:stretch>
            <a:fillRect/>
          </a:stretch>
        </p:blipFill>
        <p:spPr bwMode="auto">
          <a:xfrm>
            <a:off x="222926" y="2888967"/>
            <a:ext cx="7288327" cy="3866059"/>
          </a:xfrm>
          <a:prstGeom prst="rect">
            <a:avLst/>
          </a:prstGeom>
          <a:noFill/>
          <a:ln>
            <a:noFill/>
          </a:ln>
          <a:extLst>
            <a:ext uri="{53640926-AAD7-44D8-BBD7-CCE9431645EC}">
              <a14:shadowObscured xmlns:a14="http://schemas.microsoft.com/office/drawing/2010/main"/>
            </a:ext>
          </a:extLst>
        </p:spPr>
      </p:pic>
      <p:pic>
        <p:nvPicPr>
          <p:cNvPr id="8" name="Image 7">
            <a:extLst>
              <a:ext uri="{FF2B5EF4-FFF2-40B4-BE49-F238E27FC236}">
                <a16:creationId xmlns:a16="http://schemas.microsoft.com/office/drawing/2014/main" id="{26EE5ECD-7753-5BF1-274A-3D46E3133E65}"/>
              </a:ext>
            </a:extLst>
          </p:cNvPr>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 t="26153" r="48641" b="60428"/>
          <a:stretch>
            <a:fillRect/>
          </a:stretch>
        </p:blipFill>
        <p:spPr bwMode="auto">
          <a:xfrm>
            <a:off x="7469391" y="1646791"/>
            <a:ext cx="4319343" cy="1104326"/>
          </a:xfrm>
          <a:prstGeom prst="rect">
            <a:avLst/>
          </a:prstGeom>
          <a:noFill/>
          <a:ln>
            <a:noFill/>
          </a:ln>
          <a:extLst>
            <a:ext uri="{53640926-AAD7-44D8-BBD7-CCE9431645EC}">
              <a14:shadowObscured xmlns:a14="http://schemas.microsoft.com/office/drawing/2010/main"/>
            </a:ext>
          </a:extLst>
        </p:spPr>
      </p:pic>
      <p:sp>
        <p:nvSpPr>
          <p:cNvPr id="10" name="Rectangle 9">
            <a:extLst>
              <a:ext uri="{FF2B5EF4-FFF2-40B4-BE49-F238E27FC236}">
                <a16:creationId xmlns:a16="http://schemas.microsoft.com/office/drawing/2014/main" id="{D4A855ED-92B4-BF5B-6757-7CD256A03952}"/>
              </a:ext>
            </a:extLst>
          </p:cNvPr>
          <p:cNvSpPr/>
          <p:nvPr/>
        </p:nvSpPr>
        <p:spPr>
          <a:xfrm>
            <a:off x="311285" y="3041374"/>
            <a:ext cx="6675924" cy="1242391"/>
          </a:xfrm>
          <a:prstGeom prst="rect">
            <a:avLst/>
          </a:prstGeom>
          <a:noFill/>
          <a:ln w="28575">
            <a:solidFill>
              <a:schemeClr val="accent3">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C0F119F6-D193-6A61-4100-A5F84C28A2B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820970" y="3310417"/>
            <a:ext cx="4148104" cy="3101554"/>
          </a:xfrm>
          <a:prstGeom prst="rect">
            <a:avLst/>
          </a:prstGeom>
        </p:spPr>
      </p:pic>
      <p:sp>
        <p:nvSpPr>
          <p:cNvPr id="15" name="Bulle narrative : rectangle à coins arrondis 14">
            <a:extLst>
              <a:ext uri="{FF2B5EF4-FFF2-40B4-BE49-F238E27FC236}">
                <a16:creationId xmlns:a16="http://schemas.microsoft.com/office/drawing/2014/main" id="{C8615249-2E15-D96E-084F-E9D705104B47}"/>
              </a:ext>
            </a:extLst>
          </p:cNvPr>
          <p:cNvSpPr/>
          <p:nvPr/>
        </p:nvSpPr>
        <p:spPr>
          <a:xfrm>
            <a:off x="7737747" y="3163182"/>
            <a:ext cx="4245121" cy="3396024"/>
          </a:xfrm>
          <a:prstGeom prst="wedgeRoundRectCallout">
            <a:avLst>
              <a:gd name="adj1" fmla="val -64820"/>
              <a:gd name="adj2" fmla="val -25676"/>
              <a:gd name="adj3" fmla="val 16667"/>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352534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A0D77B8F-A314-B63B-021D-5FAF6D9246A8}"/>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ACA9B31F-8A3F-35CC-A627-D2F12AC142EF}"/>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9CFDA967-4899-5582-0720-D942F7DBCC49}"/>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Un attachement très fort au territoire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4" name="Image 3">
            <a:extLst>
              <a:ext uri="{FF2B5EF4-FFF2-40B4-BE49-F238E27FC236}">
                <a16:creationId xmlns:a16="http://schemas.microsoft.com/office/drawing/2014/main" id="{9EAB29DF-0E75-14E3-0AE2-F9BA9B0CD5EB}"/>
              </a:ext>
            </a:extLst>
          </p:cNvPr>
          <p:cNvPicPr>
            <a:picLocks noChangeAspect="1"/>
          </p:cNvPicPr>
          <p:nvPr/>
        </p:nvPicPr>
        <p:blipFill>
          <a:blip r:embed="rId2"/>
          <a:stretch>
            <a:fillRect/>
          </a:stretch>
        </p:blipFill>
        <p:spPr>
          <a:xfrm>
            <a:off x="149498" y="1214437"/>
            <a:ext cx="8268117" cy="5117907"/>
          </a:xfrm>
          <a:prstGeom prst="rect">
            <a:avLst/>
          </a:prstGeom>
        </p:spPr>
      </p:pic>
      <p:sp>
        <p:nvSpPr>
          <p:cNvPr id="9" name="Rectangle 8">
            <a:extLst>
              <a:ext uri="{FF2B5EF4-FFF2-40B4-BE49-F238E27FC236}">
                <a16:creationId xmlns:a16="http://schemas.microsoft.com/office/drawing/2014/main" id="{CEA5253E-D04E-F090-9017-A9C28939BB08}"/>
              </a:ext>
            </a:extLst>
          </p:cNvPr>
          <p:cNvSpPr/>
          <p:nvPr/>
        </p:nvSpPr>
        <p:spPr>
          <a:xfrm>
            <a:off x="1027637" y="3203820"/>
            <a:ext cx="2231181" cy="3310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Bulle narrative : rectangle à coins arrondis 12">
            <a:extLst>
              <a:ext uri="{FF2B5EF4-FFF2-40B4-BE49-F238E27FC236}">
                <a16:creationId xmlns:a16="http://schemas.microsoft.com/office/drawing/2014/main" id="{DFDE6AC0-2C26-BA31-6370-BF14CFB0E847}"/>
              </a:ext>
            </a:extLst>
          </p:cNvPr>
          <p:cNvSpPr/>
          <p:nvPr/>
        </p:nvSpPr>
        <p:spPr>
          <a:xfrm>
            <a:off x="7636565" y="2230921"/>
            <a:ext cx="4419600" cy="3596142"/>
          </a:xfrm>
          <a:prstGeom prst="wedgeRoundRectCallout">
            <a:avLst>
              <a:gd name="adj1" fmla="val -65398"/>
              <a:gd name="adj2" fmla="val -21140"/>
              <a:gd name="adj3" fmla="val 16667"/>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a:extLst>
              <a:ext uri="{FF2B5EF4-FFF2-40B4-BE49-F238E27FC236}">
                <a16:creationId xmlns:a16="http://schemas.microsoft.com/office/drawing/2014/main" id="{51BA972E-BC3F-A996-6E48-27B6FB96297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75663" y="2322396"/>
            <a:ext cx="4211365" cy="3413191"/>
          </a:xfrm>
          <a:prstGeom prst="rect">
            <a:avLst/>
          </a:prstGeom>
        </p:spPr>
      </p:pic>
    </p:spTree>
    <p:extLst>
      <p:ext uri="{BB962C8B-B14F-4D97-AF65-F5344CB8AC3E}">
        <p14:creationId xmlns:p14="http://schemas.microsoft.com/office/powerpoint/2010/main" val="1694197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8F7C2FD-15E4-A883-AE16-4CF7148E274B}"/>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B14E5C2D-0BFA-F5B8-1303-C11F9ED935BC}"/>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7C0A8E91-ABF0-3623-7D8E-719D6F443612}"/>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Des avis très partagés sur le cadre de vie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31" name="Image 30">
            <a:extLst>
              <a:ext uri="{FF2B5EF4-FFF2-40B4-BE49-F238E27FC236}">
                <a16:creationId xmlns:a16="http://schemas.microsoft.com/office/drawing/2014/main" id="{0F3E4840-9654-7581-35A7-32F71BF5593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864" t="9366" r="5844" b="2594"/>
          <a:stretch>
            <a:fillRect/>
          </a:stretch>
        </p:blipFill>
        <p:spPr>
          <a:xfrm>
            <a:off x="3616001" y="1091609"/>
            <a:ext cx="4959997" cy="4674781"/>
          </a:xfrm>
          <a:prstGeom prst="rect">
            <a:avLst/>
          </a:prstGeom>
        </p:spPr>
      </p:pic>
      <p:sp>
        <p:nvSpPr>
          <p:cNvPr id="3" name="Bulle narrative : rectangle à coins arrondis 2">
            <a:extLst>
              <a:ext uri="{FF2B5EF4-FFF2-40B4-BE49-F238E27FC236}">
                <a16:creationId xmlns:a16="http://schemas.microsoft.com/office/drawing/2014/main" id="{FA758FE7-DBB2-0972-33AF-A10274F6F120}"/>
              </a:ext>
            </a:extLst>
          </p:cNvPr>
          <p:cNvSpPr/>
          <p:nvPr/>
        </p:nvSpPr>
        <p:spPr>
          <a:xfrm>
            <a:off x="188843" y="4621696"/>
            <a:ext cx="4164496" cy="1808921"/>
          </a:xfrm>
          <a:prstGeom prst="wedgeRoundRectCallout">
            <a:avLst>
              <a:gd name="adj1" fmla="val 42272"/>
              <a:gd name="adj2" fmla="val -84224"/>
              <a:gd name="adj3" fmla="val 16667"/>
            </a:avLst>
          </a:prstGeom>
          <a:solidFill>
            <a:schemeClr val="bg1"/>
          </a:solidFill>
          <a:ln w="6350">
            <a:solidFill>
              <a:srgbClr val="FFB37A"/>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spcAft>
                <a:spcPts val="600"/>
              </a:spcAft>
            </a:pPr>
            <a:r>
              <a:rPr lang="fr-FR" sz="1200" b="1" dirty="0">
                <a:solidFill>
                  <a:schemeClr val="tx1"/>
                </a:solidFill>
                <a:latin typeface="Segoe Print" panose="02000600000000000000" pitchFamily="2" charset="0"/>
              </a:rPr>
              <a:t>Disparition des services de santé, désert médical</a:t>
            </a:r>
          </a:p>
          <a:p>
            <a:pPr algn="ctr">
              <a:spcAft>
                <a:spcPts val="600"/>
              </a:spcAft>
            </a:pPr>
            <a:r>
              <a:rPr lang="fr-FR" sz="1200" dirty="0">
                <a:solidFill>
                  <a:schemeClr val="tx1"/>
                </a:solidFill>
                <a:latin typeface="Segoe Print" panose="02000600000000000000" pitchFamily="2" charset="0"/>
              </a:rPr>
              <a:t>Disparition des services</a:t>
            </a:r>
          </a:p>
          <a:p>
            <a:pPr algn="ctr">
              <a:spcAft>
                <a:spcPts val="600"/>
              </a:spcAft>
            </a:pPr>
            <a:r>
              <a:rPr lang="fr-FR" sz="1200" dirty="0">
                <a:solidFill>
                  <a:schemeClr val="tx1"/>
                </a:solidFill>
                <a:latin typeface="Segoe Print" panose="02000600000000000000" pitchFamily="2" charset="0"/>
              </a:rPr>
              <a:t>Manque de transports, aucune évolution</a:t>
            </a:r>
          </a:p>
          <a:p>
            <a:pPr algn="ctr">
              <a:spcAft>
                <a:spcPts val="600"/>
              </a:spcAft>
            </a:pPr>
            <a:r>
              <a:rPr lang="fr-FR" sz="1200" dirty="0">
                <a:solidFill>
                  <a:schemeClr val="tx1"/>
                </a:solidFill>
                <a:latin typeface="Segoe Print" panose="02000600000000000000" pitchFamily="2" charset="0"/>
              </a:rPr>
              <a:t>Fermeture des commerces</a:t>
            </a:r>
          </a:p>
          <a:p>
            <a:pPr algn="ctr">
              <a:spcAft>
                <a:spcPts val="600"/>
              </a:spcAft>
            </a:pPr>
            <a:r>
              <a:rPr lang="fr-FR" sz="1200" dirty="0">
                <a:solidFill>
                  <a:schemeClr val="tx1"/>
                </a:solidFill>
                <a:latin typeface="Segoe Print" panose="02000600000000000000" pitchFamily="2" charset="0"/>
              </a:rPr>
              <a:t>Augmentation de la fréquentation estivale</a:t>
            </a:r>
          </a:p>
          <a:p>
            <a:pPr algn="ctr">
              <a:spcAft>
                <a:spcPts val="600"/>
              </a:spcAft>
            </a:pPr>
            <a:r>
              <a:rPr lang="fr-FR" sz="1200" dirty="0">
                <a:solidFill>
                  <a:schemeClr val="tx1"/>
                </a:solidFill>
                <a:latin typeface="Segoe Print" panose="02000600000000000000" pitchFamily="2" charset="0"/>
              </a:rPr>
              <a:t>Manque d’eau</a:t>
            </a:r>
          </a:p>
        </p:txBody>
      </p:sp>
    </p:spTree>
    <p:extLst>
      <p:ext uri="{BB962C8B-B14F-4D97-AF65-F5344CB8AC3E}">
        <p14:creationId xmlns:p14="http://schemas.microsoft.com/office/powerpoint/2010/main" val="4042585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1577E3F3-4F63-6AC8-141D-E3A6BC34EF38}"/>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B9DA66A9-A0D9-5685-29A8-C52CE4A3F8FC}"/>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4C439C64-38C3-F1C4-902A-5905686A441D}"/>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Des facteurs d’inquiétude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pic>
        <p:nvPicPr>
          <p:cNvPr id="33" name="Image 32">
            <a:extLst>
              <a:ext uri="{FF2B5EF4-FFF2-40B4-BE49-F238E27FC236}">
                <a16:creationId xmlns:a16="http://schemas.microsoft.com/office/drawing/2014/main" id="{A0BAE0F3-DD10-F9DA-6A82-0015E47A41B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889" t="933" r="6358"/>
          <a:stretch>
            <a:fillRect/>
          </a:stretch>
        </p:blipFill>
        <p:spPr>
          <a:xfrm>
            <a:off x="1518408" y="1103244"/>
            <a:ext cx="8907740" cy="5384047"/>
          </a:xfrm>
          <a:prstGeom prst="rect">
            <a:avLst/>
          </a:prstGeom>
          <a:ln>
            <a:noFill/>
          </a:ln>
        </p:spPr>
      </p:pic>
      <p:sp>
        <p:nvSpPr>
          <p:cNvPr id="2" name="Rectangle 1">
            <a:extLst>
              <a:ext uri="{FF2B5EF4-FFF2-40B4-BE49-F238E27FC236}">
                <a16:creationId xmlns:a16="http://schemas.microsoft.com/office/drawing/2014/main" id="{FED5DD97-C7A6-E73D-3E04-A0217F801951}"/>
              </a:ext>
            </a:extLst>
          </p:cNvPr>
          <p:cNvSpPr/>
          <p:nvPr/>
        </p:nvSpPr>
        <p:spPr>
          <a:xfrm>
            <a:off x="1381539" y="1918252"/>
            <a:ext cx="2295939" cy="52677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DB12F07-6694-C1C2-3311-0AF95314B1FA}"/>
              </a:ext>
            </a:extLst>
          </p:cNvPr>
          <p:cNvSpPr/>
          <p:nvPr/>
        </p:nvSpPr>
        <p:spPr>
          <a:xfrm>
            <a:off x="1381538" y="2484784"/>
            <a:ext cx="2295939" cy="864625"/>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63E189F-1804-68EE-9242-5C0BE92B6CB3}"/>
              </a:ext>
            </a:extLst>
          </p:cNvPr>
          <p:cNvSpPr/>
          <p:nvPr/>
        </p:nvSpPr>
        <p:spPr>
          <a:xfrm>
            <a:off x="1381538" y="5039139"/>
            <a:ext cx="2295939" cy="1057176"/>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84881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8D32E336-BA68-AA0F-C946-D93EB2AB73D6}"/>
            </a:ext>
          </a:extLst>
        </p:cNvPr>
        <p:cNvGrpSpPr/>
        <p:nvPr/>
      </p:nvGrpSpPr>
      <p:grpSpPr>
        <a:xfrm>
          <a:off x="0" y="0"/>
          <a:ext cx="0" cy="0"/>
          <a:chOff x="0" y="0"/>
          <a:chExt cx="0" cy="0"/>
        </a:xfrm>
      </p:grpSpPr>
      <p:sp>
        <p:nvSpPr>
          <p:cNvPr id="5" name="AutoShape 2">
            <a:extLst>
              <a:ext uri="{FF2B5EF4-FFF2-40B4-BE49-F238E27FC236}">
                <a16:creationId xmlns:a16="http://schemas.microsoft.com/office/drawing/2014/main" id="{7DD33115-61BD-FFD5-3664-54A6CEC35BD1}"/>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C9C25E3F-E4E6-A51A-AD90-2C54CD6C95B6}"/>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Les richesses à protéger en priorité</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40" name="Titre 1">
            <a:extLst>
              <a:ext uri="{FF2B5EF4-FFF2-40B4-BE49-F238E27FC236}">
                <a16:creationId xmlns:a16="http://schemas.microsoft.com/office/drawing/2014/main" id="{6DD47456-A754-DD48-2AA7-EBF266ED65D5}"/>
              </a:ext>
            </a:extLst>
          </p:cNvPr>
          <p:cNvSpPr txBox="1">
            <a:spLocks/>
          </p:cNvSpPr>
          <p:nvPr/>
        </p:nvSpPr>
        <p:spPr>
          <a:xfrm>
            <a:off x="326749" y="1104553"/>
            <a:ext cx="10936336" cy="658647"/>
          </a:xfrm>
          <a:prstGeom prst="rect">
            <a:avLst/>
          </a:prstGeom>
        </p:spPr>
        <p:txBody>
          <a:bodyPr vert="horz" lIns="91440" tIns="45720" rIns="91440" bIns="45720" rtlCol="0" anchor="t" anchorCtr="0">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spcBef>
                <a:spcPts val="600"/>
              </a:spcBef>
              <a:buSzPct val="100000"/>
              <a:tabLst>
                <a:tab pos="87313" algn="l"/>
              </a:tabLst>
            </a:pPr>
            <a:r>
              <a:rPr lang="fr-FR" sz="1800" dirty="0">
                <a:latin typeface="Aptos SemiBold" panose="020B0004020202020204" pitchFamily="34" charset="0"/>
                <a:ea typeface="Calibri" panose="020F0502020204030204" pitchFamily="34" charset="0"/>
                <a:cs typeface="Calibri" panose="020F0502020204030204" pitchFamily="34" charset="0"/>
              </a:rPr>
              <a:t>Quelles sont les richesses du territoire qu'il faut selon vous prioritairement protéger ? (3 réponses possibles)</a:t>
            </a:r>
          </a:p>
        </p:txBody>
      </p:sp>
      <p:pic>
        <p:nvPicPr>
          <p:cNvPr id="10" name="Image 9">
            <a:extLst>
              <a:ext uri="{FF2B5EF4-FFF2-40B4-BE49-F238E27FC236}">
                <a16:creationId xmlns:a16="http://schemas.microsoft.com/office/drawing/2014/main" id="{260CE41F-B084-8A28-50EA-09843A304D62}"/>
              </a:ext>
            </a:extLst>
          </p:cNvPr>
          <p:cNvPicPr>
            <a:picLocks noChangeAspect="1"/>
          </p:cNvPicPr>
          <p:nvPr/>
        </p:nvPicPr>
        <p:blipFill>
          <a:blip r:embed="rId2"/>
          <a:srcRect l="5823" t="6978" r="829" b="1514"/>
          <a:stretch>
            <a:fillRect/>
          </a:stretch>
        </p:blipFill>
        <p:spPr>
          <a:xfrm>
            <a:off x="464458" y="1621685"/>
            <a:ext cx="6763655" cy="4707497"/>
          </a:xfrm>
          <a:prstGeom prst="rect">
            <a:avLst/>
          </a:prstGeom>
        </p:spPr>
      </p:pic>
      <p:cxnSp>
        <p:nvCxnSpPr>
          <p:cNvPr id="13" name="Connecteur droit 12">
            <a:extLst>
              <a:ext uri="{FF2B5EF4-FFF2-40B4-BE49-F238E27FC236}">
                <a16:creationId xmlns:a16="http://schemas.microsoft.com/office/drawing/2014/main" id="{5E13A90A-F0D3-970E-D000-89002159089E}"/>
              </a:ext>
            </a:extLst>
          </p:cNvPr>
          <p:cNvCxnSpPr>
            <a:cxnSpLocks/>
          </p:cNvCxnSpPr>
          <p:nvPr/>
        </p:nvCxnSpPr>
        <p:spPr>
          <a:xfrm>
            <a:off x="769257" y="2075544"/>
            <a:ext cx="2903199" cy="0"/>
          </a:xfrm>
          <a:prstGeom prst="line">
            <a:avLst/>
          </a:prstGeom>
          <a:ln w="5715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6" name="Connecteur droit 15">
            <a:extLst>
              <a:ext uri="{FF2B5EF4-FFF2-40B4-BE49-F238E27FC236}">
                <a16:creationId xmlns:a16="http://schemas.microsoft.com/office/drawing/2014/main" id="{9436B6E6-2235-FC80-2893-5315DAFEF035}"/>
              </a:ext>
            </a:extLst>
          </p:cNvPr>
          <p:cNvCxnSpPr/>
          <p:nvPr/>
        </p:nvCxnSpPr>
        <p:spPr>
          <a:xfrm>
            <a:off x="2412456" y="2373086"/>
            <a:ext cx="1260000" cy="0"/>
          </a:xfrm>
          <a:prstGeom prst="line">
            <a:avLst/>
          </a:prstGeom>
          <a:ln w="5715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8" name="Connecteur droit 17">
            <a:extLst>
              <a:ext uri="{FF2B5EF4-FFF2-40B4-BE49-F238E27FC236}">
                <a16:creationId xmlns:a16="http://schemas.microsoft.com/office/drawing/2014/main" id="{FDFF6C44-34CD-BDEC-59A6-38E33D3C15FB}"/>
              </a:ext>
            </a:extLst>
          </p:cNvPr>
          <p:cNvCxnSpPr/>
          <p:nvPr/>
        </p:nvCxnSpPr>
        <p:spPr>
          <a:xfrm>
            <a:off x="2592456" y="2982686"/>
            <a:ext cx="1080000" cy="0"/>
          </a:xfrm>
          <a:prstGeom prst="line">
            <a:avLst/>
          </a:prstGeom>
          <a:ln w="57150">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2" name="Connecteur droit 21">
            <a:extLst>
              <a:ext uri="{FF2B5EF4-FFF2-40B4-BE49-F238E27FC236}">
                <a16:creationId xmlns:a16="http://schemas.microsoft.com/office/drawing/2014/main" id="{A1389FFD-71A0-7C64-17EA-F20A02514DA7}"/>
              </a:ext>
            </a:extLst>
          </p:cNvPr>
          <p:cNvCxnSpPr>
            <a:cxnSpLocks/>
          </p:cNvCxnSpPr>
          <p:nvPr/>
        </p:nvCxnSpPr>
        <p:spPr>
          <a:xfrm>
            <a:off x="464458" y="2699657"/>
            <a:ext cx="3207998" cy="0"/>
          </a:xfrm>
          <a:prstGeom prst="line">
            <a:avLst/>
          </a:prstGeom>
          <a:ln w="5715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7" name="Bulle narrative : rectangle à coins arrondis 26">
            <a:extLst>
              <a:ext uri="{FF2B5EF4-FFF2-40B4-BE49-F238E27FC236}">
                <a16:creationId xmlns:a16="http://schemas.microsoft.com/office/drawing/2014/main" id="{3AEB944B-F086-2844-B91A-68471A6777BB}"/>
              </a:ext>
            </a:extLst>
          </p:cNvPr>
          <p:cNvSpPr/>
          <p:nvPr/>
        </p:nvSpPr>
        <p:spPr>
          <a:xfrm>
            <a:off x="7556939" y="4354287"/>
            <a:ext cx="3521138" cy="1974896"/>
          </a:xfrm>
          <a:prstGeom prst="wedgeRoundRectCallout">
            <a:avLst>
              <a:gd name="adj1" fmla="val -64453"/>
              <a:gd name="adj2" fmla="val 25371"/>
              <a:gd name="adj3" fmla="val 16667"/>
            </a:avLst>
          </a:prstGeom>
          <a:solidFill>
            <a:schemeClr val="bg1"/>
          </a:solidFill>
          <a:ln w="63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spcAft>
                <a:spcPts val="600"/>
              </a:spcAft>
            </a:pPr>
            <a:r>
              <a:rPr lang="fr-FR" sz="1200" dirty="0">
                <a:solidFill>
                  <a:schemeClr val="tx1"/>
                </a:solidFill>
                <a:latin typeface="Segoe Print" panose="02000600000000000000" pitchFamily="2" charset="0"/>
              </a:rPr>
              <a:t>Producteurs locaux</a:t>
            </a:r>
          </a:p>
          <a:p>
            <a:pPr algn="ctr">
              <a:spcAft>
                <a:spcPts val="600"/>
              </a:spcAft>
            </a:pPr>
            <a:r>
              <a:rPr lang="fr-FR" sz="1200" dirty="0">
                <a:solidFill>
                  <a:schemeClr val="tx1"/>
                </a:solidFill>
                <a:latin typeface="Segoe Print" panose="02000600000000000000" pitchFamily="2" charset="0"/>
              </a:rPr>
              <a:t>Terrasses et pierre sèche</a:t>
            </a:r>
          </a:p>
          <a:p>
            <a:pPr algn="ctr">
              <a:spcAft>
                <a:spcPts val="600"/>
              </a:spcAft>
            </a:pPr>
            <a:r>
              <a:rPr lang="fr-FR" sz="1200" dirty="0">
                <a:solidFill>
                  <a:schemeClr val="tx1"/>
                </a:solidFill>
                <a:latin typeface="Segoe Print" panose="02000600000000000000" pitchFamily="2" charset="0"/>
              </a:rPr>
              <a:t>Diversité des habitants</a:t>
            </a:r>
          </a:p>
          <a:p>
            <a:pPr algn="ctr">
              <a:spcAft>
                <a:spcPts val="600"/>
              </a:spcAft>
            </a:pPr>
            <a:r>
              <a:rPr lang="fr-FR" sz="1200" dirty="0">
                <a:solidFill>
                  <a:schemeClr val="tx1"/>
                </a:solidFill>
                <a:latin typeface="Segoe Print" panose="02000600000000000000" pitchFamily="2" charset="0"/>
              </a:rPr>
              <a:t>Lieux de convivialité dans les villages</a:t>
            </a:r>
          </a:p>
          <a:p>
            <a:pPr algn="ctr">
              <a:spcAft>
                <a:spcPts val="600"/>
              </a:spcAft>
            </a:pPr>
            <a:r>
              <a:rPr lang="fr-FR" sz="1200" dirty="0">
                <a:solidFill>
                  <a:schemeClr val="tx1"/>
                </a:solidFill>
                <a:latin typeface="Segoe Print" panose="02000600000000000000" pitchFamily="2" charset="0"/>
              </a:rPr>
              <a:t>Ses agriculteurs</a:t>
            </a:r>
          </a:p>
          <a:p>
            <a:pPr algn="ctr">
              <a:spcAft>
                <a:spcPts val="600"/>
              </a:spcAft>
            </a:pPr>
            <a:r>
              <a:rPr lang="fr-FR" sz="1200" dirty="0">
                <a:solidFill>
                  <a:schemeClr val="tx1"/>
                </a:solidFill>
                <a:latin typeface="Segoe Print" panose="02000600000000000000" pitchFamily="2" charset="0"/>
              </a:rPr>
              <a:t>La solidarité</a:t>
            </a:r>
          </a:p>
          <a:p>
            <a:pPr algn="ctr">
              <a:spcAft>
                <a:spcPts val="600"/>
              </a:spcAft>
            </a:pPr>
            <a:r>
              <a:rPr lang="fr-FR" sz="1200" b="1" dirty="0">
                <a:solidFill>
                  <a:schemeClr val="tx1"/>
                </a:solidFill>
                <a:latin typeface="Segoe Print" panose="02000600000000000000" pitchFamily="2" charset="0"/>
              </a:rPr>
              <a:t>…</a:t>
            </a:r>
            <a:endParaRPr lang="fr-FR" sz="1200" dirty="0">
              <a:solidFill>
                <a:schemeClr val="tx1"/>
              </a:solidFill>
              <a:latin typeface="Segoe Print" panose="02000600000000000000" pitchFamily="2" charset="0"/>
            </a:endParaRPr>
          </a:p>
        </p:txBody>
      </p:sp>
    </p:spTree>
    <p:extLst>
      <p:ext uri="{BB962C8B-B14F-4D97-AF65-F5344CB8AC3E}">
        <p14:creationId xmlns:p14="http://schemas.microsoft.com/office/powerpoint/2010/main" val="3405197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A43E0D6D-ABCC-C5B2-0BC2-9488DBDF4540}"/>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B27B792-005C-8A2E-C96E-5AFA3E26073F}"/>
              </a:ext>
            </a:extLst>
          </p:cNvPr>
          <p:cNvPicPr>
            <a:picLocks noChangeAspect="1"/>
          </p:cNvPicPr>
          <p:nvPr/>
        </p:nvPicPr>
        <p:blipFill>
          <a:blip r:embed="rId2"/>
          <a:srcRect t="9325" r="4016" b="5130"/>
          <a:stretch>
            <a:fillRect/>
          </a:stretch>
        </p:blipFill>
        <p:spPr>
          <a:xfrm>
            <a:off x="-298383" y="1711695"/>
            <a:ext cx="12490383" cy="5044575"/>
          </a:xfrm>
          <a:prstGeom prst="rect">
            <a:avLst/>
          </a:prstGeom>
        </p:spPr>
      </p:pic>
      <p:sp>
        <p:nvSpPr>
          <p:cNvPr id="5" name="AutoShape 2">
            <a:extLst>
              <a:ext uri="{FF2B5EF4-FFF2-40B4-BE49-F238E27FC236}">
                <a16:creationId xmlns:a16="http://schemas.microsoft.com/office/drawing/2014/main" id="{E13CC3CD-4799-653B-7C31-00CC2D69A3F2}"/>
              </a:ext>
            </a:extLst>
          </p:cNvPr>
          <p:cNvSpPr>
            <a:spLocks noChangeAspect="1" noChangeArrowheads="1"/>
          </p:cNvSpPr>
          <p:nvPr/>
        </p:nvSpPr>
        <p:spPr bwMode="auto">
          <a:xfrm>
            <a:off x="4176713" y="1214438"/>
            <a:ext cx="3838575" cy="4429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Titre 1">
            <a:extLst>
              <a:ext uri="{FF2B5EF4-FFF2-40B4-BE49-F238E27FC236}">
                <a16:creationId xmlns:a16="http://schemas.microsoft.com/office/drawing/2014/main" id="{19A42026-99C9-74B1-13BC-8E1049BC381C}"/>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Les priorités d’action pour bien vivre en 2044</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8" name="Titre 1">
            <a:extLst>
              <a:ext uri="{FF2B5EF4-FFF2-40B4-BE49-F238E27FC236}">
                <a16:creationId xmlns:a16="http://schemas.microsoft.com/office/drawing/2014/main" id="{82DDDCA2-2A55-5D91-8021-F8076009CE90}"/>
              </a:ext>
            </a:extLst>
          </p:cNvPr>
          <p:cNvSpPr txBox="1">
            <a:spLocks/>
          </p:cNvSpPr>
          <p:nvPr/>
        </p:nvSpPr>
        <p:spPr>
          <a:xfrm>
            <a:off x="258271" y="949967"/>
            <a:ext cx="9213720" cy="41415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SzPct val="100000"/>
            </a:pPr>
            <a:r>
              <a:rPr lang="fr-FR" sz="1800" dirty="0">
                <a:latin typeface="Aptos SemiBold" panose="020B0004020202020204" pitchFamily="34" charset="0"/>
                <a:ea typeface="Calibri" panose="020F0502020204030204" pitchFamily="34" charset="0"/>
                <a:cs typeface="Calibri" panose="020F0502020204030204" pitchFamily="34" charset="0"/>
              </a:rPr>
              <a:t>Les enjeux sur lesquels il faut travailler pour bien vivre sur le territoire en 2044</a:t>
            </a:r>
            <a:endParaRPr lang="fr-FR" sz="1050" dirty="0">
              <a:latin typeface="Calibri" panose="020F0502020204030204" pitchFamily="34" charset="0"/>
              <a:ea typeface="Calibri" panose="020F0502020204030204" pitchFamily="34" charset="0"/>
              <a:cs typeface="Calibri" panose="020F0502020204030204" pitchFamily="34" charset="0"/>
            </a:endParaRPr>
          </a:p>
        </p:txBody>
      </p:sp>
      <p:sp>
        <p:nvSpPr>
          <p:cNvPr id="15" name="Ellipse 14">
            <a:extLst>
              <a:ext uri="{FF2B5EF4-FFF2-40B4-BE49-F238E27FC236}">
                <a16:creationId xmlns:a16="http://schemas.microsoft.com/office/drawing/2014/main" id="{870525E3-91EA-22D8-34CC-A1C4EF86BE42}"/>
              </a:ext>
            </a:extLst>
          </p:cNvPr>
          <p:cNvSpPr/>
          <p:nvPr/>
        </p:nvSpPr>
        <p:spPr>
          <a:xfrm>
            <a:off x="4917188" y="5844505"/>
            <a:ext cx="1269603" cy="6059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E92A0263-1F81-6C58-0953-64B3ADC320E2}"/>
              </a:ext>
            </a:extLst>
          </p:cNvPr>
          <p:cNvSpPr/>
          <p:nvPr/>
        </p:nvSpPr>
        <p:spPr>
          <a:xfrm>
            <a:off x="7817645" y="3396158"/>
            <a:ext cx="651426" cy="25693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F2B96904-44FB-03F9-1A73-39591187FF44}"/>
              </a:ext>
            </a:extLst>
          </p:cNvPr>
          <p:cNvSpPr/>
          <p:nvPr/>
        </p:nvSpPr>
        <p:spPr>
          <a:xfrm>
            <a:off x="7788461" y="1678282"/>
            <a:ext cx="1180440" cy="91309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E8A06F7B-5C4F-DB7F-74E1-B37DAC396320}"/>
              </a:ext>
            </a:extLst>
          </p:cNvPr>
          <p:cNvSpPr/>
          <p:nvPr/>
        </p:nvSpPr>
        <p:spPr>
          <a:xfrm>
            <a:off x="8707159" y="5038761"/>
            <a:ext cx="581852" cy="310909"/>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Ellipse 22">
            <a:extLst>
              <a:ext uri="{FF2B5EF4-FFF2-40B4-BE49-F238E27FC236}">
                <a16:creationId xmlns:a16="http://schemas.microsoft.com/office/drawing/2014/main" id="{44FE8583-4E4C-3D50-D27E-5F7FE05FC3DB}"/>
              </a:ext>
            </a:extLst>
          </p:cNvPr>
          <p:cNvSpPr/>
          <p:nvPr/>
        </p:nvSpPr>
        <p:spPr>
          <a:xfrm>
            <a:off x="10014670" y="2808943"/>
            <a:ext cx="581852" cy="31090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A1437177-9386-CE34-AB07-DB8999113671}"/>
              </a:ext>
            </a:extLst>
          </p:cNvPr>
          <p:cNvSpPr/>
          <p:nvPr/>
        </p:nvSpPr>
        <p:spPr>
          <a:xfrm>
            <a:off x="9682781" y="4742527"/>
            <a:ext cx="581852" cy="31090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1501E77B-B31D-B610-A72B-3FF91E5F1A9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36526" t="94436" r="14743" b="721"/>
          <a:stretch>
            <a:fillRect/>
          </a:stretch>
        </p:blipFill>
        <p:spPr>
          <a:xfrm>
            <a:off x="258271" y="1181716"/>
            <a:ext cx="7463282" cy="388482"/>
          </a:xfrm>
          <a:prstGeom prst="rect">
            <a:avLst/>
          </a:prstGeom>
        </p:spPr>
      </p:pic>
      <p:sp>
        <p:nvSpPr>
          <p:cNvPr id="13" name="Ellipse 12">
            <a:extLst>
              <a:ext uri="{FF2B5EF4-FFF2-40B4-BE49-F238E27FC236}">
                <a16:creationId xmlns:a16="http://schemas.microsoft.com/office/drawing/2014/main" id="{22E15641-5C01-F1A3-174D-F67C33179CD4}"/>
              </a:ext>
            </a:extLst>
          </p:cNvPr>
          <p:cNvSpPr/>
          <p:nvPr/>
        </p:nvSpPr>
        <p:spPr>
          <a:xfrm>
            <a:off x="7924834" y="5617635"/>
            <a:ext cx="581852" cy="310909"/>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BFB15FA0-625D-D57C-DA1B-594EB765809A}"/>
              </a:ext>
            </a:extLst>
          </p:cNvPr>
          <p:cNvSpPr/>
          <p:nvPr/>
        </p:nvSpPr>
        <p:spPr>
          <a:xfrm>
            <a:off x="10596522" y="6137544"/>
            <a:ext cx="581852" cy="310909"/>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A9933AB5-A73F-0318-88C3-3FB1ED36A23B}"/>
              </a:ext>
            </a:extLst>
          </p:cNvPr>
          <p:cNvSpPr/>
          <p:nvPr/>
        </p:nvSpPr>
        <p:spPr>
          <a:xfrm>
            <a:off x="8920261" y="3947861"/>
            <a:ext cx="651426" cy="25693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545736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40E40B10-7C72-B0C1-2810-136404A17430}"/>
            </a:ext>
          </a:extLst>
        </p:cNvPr>
        <p:cNvGrpSpPr/>
        <p:nvPr/>
      </p:nvGrpSpPr>
      <p:grpSpPr>
        <a:xfrm>
          <a:off x="0" y="0"/>
          <a:ext cx="0" cy="0"/>
          <a:chOff x="0" y="0"/>
          <a:chExt cx="0" cy="0"/>
        </a:xfrm>
      </p:grpSpPr>
      <p:sp>
        <p:nvSpPr>
          <p:cNvPr id="14" name="Titre 1">
            <a:extLst>
              <a:ext uri="{FF2B5EF4-FFF2-40B4-BE49-F238E27FC236}">
                <a16:creationId xmlns:a16="http://schemas.microsoft.com/office/drawing/2014/main" id="{39CF4F75-C426-47E0-08EC-439C53BC1496}"/>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A suivre…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7" name="Bulle narrative : rectangle à coins arrondis 6">
            <a:extLst>
              <a:ext uri="{FF2B5EF4-FFF2-40B4-BE49-F238E27FC236}">
                <a16:creationId xmlns:a16="http://schemas.microsoft.com/office/drawing/2014/main" id="{C1EFA4BE-70FE-C03F-F807-AAE91EE56BC3}"/>
              </a:ext>
            </a:extLst>
          </p:cNvPr>
          <p:cNvSpPr/>
          <p:nvPr/>
        </p:nvSpPr>
        <p:spPr>
          <a:xfrm>
            <a:off x="2564296" y="1040219"/>
            <a:ext cx="9189086" cy="1722859"/>
          </a:xfrm>
          <a:prstGeom prst="wedgeRoundRectCallout">
            <a:avLst>
              <a:gd name="adj1" fmla="val -57105"/>
              <a:gd name="adj2" fmla="val -982"/>
              <a:gd name="adj3" fmla="val 16667"/>
            </a:avLst>
          </a:prstGeom>
          <a:noFill/>
          <a:ln w="12700">
            <a:solidFill>
              <a:srgbClr val="1D79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1200"/>
              </a:spcAft>
              <a:buSzPct val="100000"/>
              <a:buFont typeface="Webdings" panose="05030102010509060703" pitchFamily="18" charset="2"/>
              <a:buChar char=""/>
              <a:tabLst>
                <a:tab pos="0" algn="l"/>
              </a:tabLst>
            </a:pPr>
            <a:r>
              <a:rPr lang="fr-FR" sz="2000" dirty="0">
                <a:solidFill>
                  <a:schemeClr val="tx1">
                    <a:lumMod val="75000"/>
                    <a:lumOff val="25000"/>
                  </a:schemeClr>
                </a:solidFill>
                <a:ea typeface="Calibri" panose="020F0502020204030204" pitchFamily="34" charset="0"/>
                <a:cs typeface="Calibri" panose="020F0502020204030204" pitchFamily="34" charset="0"/>
              </a:rPr>
              <a:t>56% (1040) des répondants ont répondu qu’ils souhaiteraient s’investir davantage dans la vie de leur village ou du territoire</a:t>
            </a:r>
          </a:p>
          <a:p>
            <a:pPr marL="285750" indent="-285750">
              <a:spcAft>
                <a:spcPts val="1200"/>
              </a:spcAft>
              <a:buSzPct val="100000"/>
              <a:buFont typeface="Webdings" panose="05030102010509060703" pitchFamily="18" charset="2"/>
              <a:buChar char=""/>
              <a:tabLst>
                <a:tab pos="0" algn="l"/>
              </a:tabLst>
            </a:pPr>
            <a:r>
              <a:rPr lang="fr-FR" sz="2000" dirty="0">
                <a:solidFill>
                  <a:schemeClr val="tx1">
                    <a:lumMod val="75000"/>
                    <a:lumOff val="25000"/>
                  </a:schemeClr>
                </a:solidFill>
                <a:ea typeface="Calibri" panose="020F0502020204030204" pitchFamily="34" charset="0"/>
                <a:cs typeface="Calibri" panose="020F0502020204030204" pitchFamily="34" charset="0"/>
              </a:rPr>
              <a:t>716 ont précisé une thématique sur laquelle ils souhaiteraient s’investir</a:t>
            </a:r>
          </a:p>
          <a:p>
            <a:pPr marL="285750" indent="-285750">
              <a:spcAft>
                <a:spcPts val="1200"/>
              </a:spcAft>
              <a:buSzPct val="100000"/>
              <a:buFont typeface="Webdings" panose="05030102010509060703" pitchFamily="18" charset="2"/>
              <a:buChar char=""/>
              <a:tabLst>
                <a:tab pos="0" algn="l"/>
              </a:tabLst>
            </a:pPr>
            <a:r>
              <a:rPr lang="fr-FR" sz="2000" dirty="0">
                <a:solidFill>
                  <a:schemeClr val="tx1">
                    <a:lumMod val="75000"/>
                    <a:lumOff val="25000"/>
                  </a:schemeClr>
                </a:solidFill>
                <a:ea typeface="Calibri" panose="020F0502020204030204" pitchFamily="34" charset="0"/>
                <a:cs typeface="Calibri" panose="020F0502020204030204" pitchFamily="34" charset="0"/>
              </a:rPr>
              <a:t>1164 ont laissé leur contact mail</a:t>
            </a:r>
          </a:p>
        </p:txBody>
      </p:sp>
      <p:pic>
        <p:nvPicPr>
          <p:cNvPr id="6" name="Graphique 5" descr="Groupe d’hommes contour">
            <a:extLst>
              <a:ext uri="{FF2B5EF4-FFF2-40B4-BE49-F238E27FC236}">
                <a16:creationId xmlns:a16="http://schemas.microsoft.com/office/drawing/2014/main" id="{151828C1-1B0C-FEB7-FA8E-C1C4160B79B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5495" y="1551554"/>
            <a:ext cx="1093306" cy="1093306"/>
          </a:xfrm>
          <a:prstGeom prst="rect">
            <a:avLst/>
          </a:prstGeom>
        </p:spPr>
      </p:pic>
      <p:pic>
        <p:nvPicPr>
          <p:cNvPr id="9" name="Image 8">
            <a:extLst>
              <a:ext uri="{FF2B5EF4-FFF2-40B4-BE49-F238E27FC236}">
                <a16:creationId xmlns:a16="http://schemas.microsoft.com/office/drawing/2014/main" id="{926C7490-6A14-2107-04DE-09F3C0793EAF}"/>
              </a:ext>
            </a:extLst>
          </p:cNvPr>
          <p:cNvPicPr>
            <a:picLocks noChangeAspect="1"/>
          </p:cNvPicPr>
          <p:nvPr/>
        </p:nvPicPr>
        <p:blipFill>
          <a:blip r:embed="rId3">
            <a:clrChange>
              <a:clrFrom>
                <a:srgbClr val="FFFFFF"/>
              </a:clrFrom>
              <a:clrTo>
                <a:srgbClr val="FFFFFF">
                  <a:alpha val="0"/>
                </a:srgbClr>
              </a:clrTo>
            </a:clrChange>
          </a:blip>
          <a:srcRect l="1718" t="10904" r="705" b="2726"/>
          <a:stretch>
            <a:fillRect/>
          </a:stretch>
        </p:blipFill>
        <p:spPr>
          <a:xfrm>
            <a:off x="930894" y="2905616"/>
            <a:ext cx="6622520" cy="3940865"/>
          </a:xfrm>
          <a:prstGeom prst="rect">
            <a:avLst/>
          </a:prstGeom>
        </p:spPr>
      </p:pic>
      <p:sp>
        <p:nvSpPr>
          <p:cNvPr id="4" name="Légende : encadrée 3">
            <a:extLst>
              <a:ext uri="{FF2B5EF4-FFF2-40B4-BE49-F238E27FC236}">
                <a16:creationId xmlns:a16="http://schemas.microsoft.com/office/drawing/2014/main" id="{E68C406C-959D-5A15-4EA1-69704A150CA4}"/>
              </a:ext>
            </a:extLst>
          </p:cNvPr>
          <p:cNvSpPr/>
          <p:nvPr/>
        </p:nvSpPr>
        <p:spPr>
          <a:xfrm>
            <a:off x="8239327" y="2905617"/>
            <a:ext cx="3852154" cy="771438"/>
          </a:xfrm>
          <a:prstGeom prst="borderCallout1">
            <a:avLst>
              <a:gd name="adj1" fmla="val 18749"/>
              <a:gd name="adj2" fmla="val 3559"/>
              <a:gd name="adj3" fmla="val 18685"/>
              <a:gd name="adj4" fmla="val -26441"/>
            </a:avLst>
          </a:prstGeom>
          <a:solidFill>
            <a:schemeClr val="bg1"/>
          </a:solid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latin typeface="Segoe Print" panose="02000600000000000000" pitchFamily="2" charset="0"/>
              </a:rPr>
              <a:t>Dynamisme culturel Evènementiels Bibliothèques Lecture publique Patrimoines bâtis Langue et culture régionale Chant Musique …</a:t>
            </a:r>
          </a:p>
        </p:txBody>
      </p:sp>
      <p:sp>
        <p:nvSpPr>
          <p:cNvPr id="8" name="Légende : encadrée 7">
            <a:extLst>
              <a:ext uri="{FF2B5EF4-FFF2-40B4-BE49-F238E27FC236}">
                <a16:creationId xmlns:a16="http://schemas.microsoft.com/office/drawing/2014/main" id="{528CB3CB-34FD-BFE4-33B9-ABD5AD8AA7F6}"/>
              </a:ext>
            </a:extLst>
          </p:cNvPr>
          <p:cNvSpPr/>
          <p:nvPr/>
        </p:nvSpPr>
        <p:spPr>
          <a:xfrm>
            <a:off x="7901228" y="3857038"/>
            <a:ext cx="3852154" cy="899788"/>
          </a:xfrm>
          <a:prstGeom prst="borderCallout1">
            <a:avLst>
              <a:gd name="adj1" fmla="val 18749"/>
              <a:gd name="adj2" fmla="val 3559"/>
              <a:gd name="adj3" fmla="val -59155"/>
              <a:gd name="adj4" fmla="val -25178"/>
            </a:avLst>
          </a:prstGeom>
          <a:solidFill>
            <a:schemeClr val="bg1"/>
          </a:solidFill>
          <a:ln w="1270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latin typeface="Segoe Print" panose="02000600000000000000" pitchFamily="2" charset="0"/>
              </a:rPr>
              <a:t>Sensibilisation Protection de la biodiversité Dépollution </a:t>
            </a:r>
            <a:r>
              <a:rPr lang="fr-FR" sz="1100" dirty="0" err="1">
                <a:solidFill>
                  <a:schemeClr val="tx1"/>
                </a:solidFill>
                <a:latin typeface="Segoe Print" panose="02000600000000000000" pitchFamily="2" charset="0"/>
              </a:rPr>
              <a:t>Zero</a:t>
            </a:r>
            <a:r>
              <a:rPr lang="fr-FR" sz="1100" dirty="0">
                <a:solidFill>
                  <a:schemeClr val="tx1"/>
                </a:solidFill>
                <a:latin typeface="Segoe Print" panose="02000600000000000000" pitchFamily="2" charset="0"/>
              </a:rPr>
              <a:t> déchet Découverte de la nature Planter des arbres Patrimoines géologiques Atlas de la biodiversité communales ...</a:t>
            </a:r>
          </a:p>
        </p:txBody>
      </p:sp>
      <p:sp>
        <p:nvSpPr>
          <p:cNvPr id="11" name="Légende : encadrée 10">
            <a:extLst>
              <a:ext uri="{FF2B5EF4-FFF2-40B4-BE49-F238E27FC236}">
                <a16:creationId xmlns:a16="http://schemas.microsoft.com/office/drawing/2014/main" id="{558D798B-8C11-A362-6E3D-574A13FC0012}"/>
              </a:ext>
            </a:extLst>
          </p:cNvPr>
          <p:cNvSpPr/>
          <p:nvPr/>
        </p:nvSpPr>
        <p:spPr>
          <a:xfrm>
            <a:off x="7655667" y="4973413"/>
            <a:ext cx="3132307" cy="386616"/>
          </a:xfrm>
          <a:prstGeom prst="borderCallout1">
            <a:avLst>
              <a:gd name="adj1" fmla="val 51459"/>
              <a:gd name="adj2" fmla="val 1372"/>
              <a:gd name="adj3" fmla="val -353539"/>
              <a:gd name="adj4" fmla="val -64418"/>
            </a:avLst>
          </a:prstGeom>
          <a:solidFill>
            <a:schemeClr val="bg1"/>
          </a:solidFill>
          <a:ln w="1270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latin typeface="Segoe Print" panose="02000600000000000000" pitchFamily="2" charset="0"/>
              </a:rPr>
              <a:t>Faire vivre mon village, mon territoire...</a:t>
            </a:r>
          </a:p>
        </p:txBody>
      </p:sp>
      <p:sp>
        <p:nvSpPr>
          <p:cNvPr id="13" name="Légende : encadrée 12">
            <a:extLst>
              <a:ext uri="{FF2B5EF4-FFF2-40B4-BE49-F238E27FC236}">
                <a16:creationId xmlns:a16="http://schemas.microsoft.com/office/drawing/2014/main" id="{ECBC5E6B-62EB-1599-7BE1-58F881314461}"/>
              </a:ext>
            </a:extLst>
          </p:cNvPr>
          <p:cNvSpPr/>
          <p:nvPr/>
        </p:nvSpPr>
        <p:spPr>
          <a:xfrm>
            <a:off x="7901228" y="5649457"/>
            <a:ext cx="3852154" cy="899788"/>
          </a:xfrm>
          <a:prstGeom prst="borderCallout1">
            <a:avLst>
              <a:gd name="adj1" fmla="val 18749"/>
              <a:gd name="adj2" fmla="val 3559"/>
              <a:gd name="adj3" fmla="val -204023"/>
              <a:gd name="adj4" fmla="val -65330"/>
            </a:avLst>
          </a:prstGeom>
          <a:solidFill>
            <a:schemeClr val="bg1"/>
          </a:solidFill>
          <a:ln w="127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latin typeface="Segoe Print" panose="02000600000000000000" pitchFamily="2" charset="0"/>
              </a:rPr>
              <a:t>Tisser des liens entre habitants Entretenir le lien social S'entraider d'avantage Aide aux personnes seules ou isolées Solidarités intergénérationnelles Lutte contre le racisme…</a:t>
            </a:r>
          </a:p>
        </p:txBody>
      </p:sp>
    </p:spTree>
    <p:extLst>
      <p:ext uri="{BB962C8B-B14F-4D97-AF65-F5344CB8AC3E}">
        <p14:creationId xmlns:p14="http://schemas.microsoft.com/office/powerpoint/2010/main" val="1827879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6C71C6C2-38CB-46C1-65F9-43913948492E}"/>
            </a:ext>
          </a:extLst>
        </p:cNvPr>
        <p:cNvGrpSpPr/>
        <p:nvPr/>
      </p:nvGrpSpPr>
      <p:grpSpPr>
        <a:xfrm>
          <a:off x="0" y="0"/>
          <a:ext cx="0" cy="0"/>
          <a:chOff x="0" y="0"/>
          <a:chExt cx="0" cy="0"/>
        </a:xfrm>
      </p:grpSpPr>
      <p:sp>
        <p:nvSpPr>
          <p:cNvPr id="14" name="Titre 1">
            <a:extLst>
              <a:ext uri="{FF2B5EF4-FFF2-40B4-BE49-F238E27FC236}">
                <a16:creationId xmlns:a16="http://schemas.microsoft.com/office/drawing/2014/main" id="{8C986E41-C417-D625-6077-7730B8FDD2F1}"/>
              </a:ext>
            </a:extLst>
          </p:cNvPr>
          <p:cNvSpPr txBox="1">
            <a:spLocks/>
          </p:cNvSpPr>
          <p:nvPr/>
        </p:nvSpPr>
        <p:spPr>
          <a:xfrm>
            <a:off x="0" y="11519"/>
            <a:ext cx="12192000" cy="1028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66700">
              <a:spcAft>
                <a:spcPts val="3000"/>
              </a:spcAft>
              <a:buSzPct val="60000"/>
              <a:tabLst>
                <a:tab pos="355600" algn="l"/>
              </a:tabLst>
              <a:defRPr/>
            </a:pPr>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Enquête habitants    </a:t>
            </a:r>
            <a:r>
              <a:rPr lang="fr-FR" sz="28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rPr>
              <a:t>// A suivre…</a:t>
            </a:r>
            <a:endParaRPr lang="fr-FR" sz="3600" dirty="0">
              <a:solidFill>
                <a:schemeClr val="tx1">
                  <a:lumMod val="75000"/>
                  <a:lumOff val="25000"/>
                </a:schemeClr>
              </a:solidFill>
              <a:highlight>
                <a:srgbClr val="CCFFCC"/>
              </a:highlight>
              <a:latin typeface="HelveticaNeueLT Std Cn" panose="020B0506030502030204" pitchFamily="34" charset="0"/>
              <a:ea typeface="Calibri Light" panose="020F0302020204030204" pitchFamily="34" charset="0"/>
              <a:cs typeface="Calibri Light" panose="020F0302020204030204" pitchFamily="34" charset="0"/>
            </a:endParaRPr>
          </a:p>
        </p:txBody>
      </p:sp>
      <p:sp>
        <p:nvSpPr>
          <p:cNvPr id="40" name="Titre 1">
            <a:extLst>
              <a:ext uri="{FF2B5EF4-FFF2-40B4-BE49-F238E27FC236}">
                <a16:creationId xmlns:a16="http://schemas.microsoft.com/office/drawing/2014/main" id="{31FBD182-3DD7-82A9-5CE6-320C5FE3C116}"/>
              </a:ext>
            </a:extLst>
          </p:cNvPr>
          <p:cNvSpPr txBox="1">
            <a:spLocks/>
          </p:cNvSpPr>
          <p:nvPr/>
        </p:nvSpPr>
        <p:spPr>
          <a:xfrm>
            <a:off x="3945314" y="2031105"/>
            <a:ext cx="8303532" cy="1705095"/>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12800" indent="-457200">
              <a:lnSpc>
                <a:spcPct val="120000"/>
              </a:lnSpc>
              <a:spcBef>
                <a:spcPts val="600"/>
              </a:spcBef>
              <a:buSzPct val="100000"/>
              <a:buFont typeface="Aptos" panose="020B0004020202020204" pitchFamily="34" charset="0"/>
              <a:buChar char="&gt;"/>
              <a:tabLst>
                <a:tab pos="355600" algn="l"/>
              </a:tabLst>
            </a:pPr>
            <a:r>
              <a:rPr lang="fr-FR" sz="1900" dirty="0">
                <a:latin typeface="+mn-lt"/>
                <a:ea typeface="Calibri" panose="020F0502020204030204" pitchFamily="34" charset="0"/>
                <a:cs typeface="Calibri" panose="020F0502020204030204" pitchFamily="34" charset="0"/>
              </a:rPr>
              <a:t>Une analyse </a:t>
            </a:r>
            <a:r>
              <a:rPr lang="fr-FR" sz="1900" dirty="0">
                <a:latin typeface="Aptos SemiBold" panose="020B0004020202020204" pitchFamily="34" charset="0"/>
                <a:ea typeface="Calibri" panose="020F0502020204030204" pitchFamily="34" charset="0"/>
                <a:cs typeface="Calibri" panose="020F0502020204030204" pitchFamily="34" charset="0"/>
              </a:rPr>
              <a:t>affinée à partir de différents filtres </a:t>
            </a:r>
            <a:r>
              <a:rPr lang="fr-FR" sz="1900" dirty="0">
                <a:latin typeface="+mn-lt"/>
                <a:ea typeface="Calibri" panose="020F0502020204030204" pitchFamily="34" charset="0"/>
                <a:cs typeface="Calibri" panose="020F0502020204030204" pitchFamily="34" charset="0"/>
              </a:rPr>
              <a:t>(secteurs géographiques, âge, résidences secondaires, CSP, etc…)</a:t>
            </a:r>
          </a:p>
          <a:p>
            <a:pPr marL="812800" indent="-457200">
              <a:lnSpc>
                <a:spcPct val="120000"/>
              </a:lnSpc>
              <a:spcBef>
                <a:spcPts val="600"/>
              </a:spcBef>
              <a:buSzPct val="100000"/>
              <a:buFont typeface="Aptos" panose="020B0004020202020204" pitchFamily="34" charset="0"/>
              <a:buChar char="&gt;"/>
              <a:tabLst>
                <a:tab pos="355600" algn="l"/>
              </a:tabLst>
            </a:pPr>
            <a:r>
              <a:rPr lang="fr-FR" sz="1900" dirty="0">
                <a:latin typeface="+mn-lt"/>
                <a:ea typeface="Calibri" panose="020F0502020204030204" pitchFamily="34" charset="0"/>
                <a:cs typeface="Calibri" panose="020F0502020204030204" pitchFamily="34" charset="0"/>
              </a:rPr>
              <a:t>Un </a:t>
            </a:r>
            <a:r>
              <a:rPr lang="fr-FR" sz="1900" dirty="0">
                <a:latin typeface="Aptos SemiBold" panose="020B0004020202020204" pitchFamily="34" charset="0"/>
                <a:ea typeface="Calibri" panose="020F0502020204030204" pitchFamily="34" charset="0"/>
                <a:cs typeface="Calibri" panose="020F0502020204030204" pitchFamily="34" charset="0"/>
              </a:rPr>
              <a:t>rapport d’analyse complet </a:t>
            </a:r>
            <a:r>
              <a:rPr lang="fr-FR" sz="1900" dirty="0">
                <a:latin typeface="+mn-lt"/>
                <a:ea typeface="Calibri" panose="020F0502020204030204" pitchFamily="34" charset="0"/>
                <a:cs typeface="Calibri" panose="020F0502020204030204" pitchFamily="34" charset="0"/>
              </a:rPr>
              <a:t>des résultats à venir rapidement</a:t>
            </a:r>
          </a:p>
          <a:p>
            <a:pPr marL="812800" indent="-457200">
              <a:lnSpc>
                <a:spcPct val="120000"/>
              </a:lnSpc>
              <a:spcBef>
                <a:spcPts val="600"/>
              </a:spcBef>
              <a:buSzPct val="100000"/>
              <a:buFont typeface="Aptos" panose="020B0004020202020204" pitchFamily="34" charset="0"/>
              <a:buChar char="&gt;"/>
              <a:tabLst>
                <a:tab pos="355600" algn="l"/>
              </a:tabLst>
            </a:pPr>
            <a:r>
              <a:rPr lang="fr-FR" sz="1900" dirty="0">
                <a:latin typeface="+mn-lt"/>
                <a:ea typeface="Calibri" panose="020F0502020204030204" pitchFamily="34" charset="0"/>
                <a:cs typeface="Calibri" panose="020F0502020204030204" pitchFamily="34" charset="0"/>
              </a:rPr>
              <a:t>Des éléments qui seront repris (« bulles ») </a:t>
            </a:r>
            <a:r>
              <a:rPr lang="fr-FR" sz="1900" dirty="0">
                <a:latin typeface="Aptos SemiBold" panose="020B0004020202020204" pitchFamily="34" charset="0"/>
                <a:ea typeface="Calibri" panose="020F0502020204030204" pitchFamily="34" charset="0"/>
                <a:cs typeface="Calibri" panose="020F0502020204030204" pitchFamily="34" charset="0"/>
              </a:rPr>
              <a:t>dans le rapport de charte</a:t>
            </a:r>
            <a:endParaRPr lang="fr-FR" sz="1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 3">
            <a:extLst>
              <a:ext uri="{FF2B5EF4-FFF2-40B4-BE49-F238E27FC236}">
                <a16:creationId xmlns:a16="http://schemas.microsoft.com/office/drawing/2014/main" id="{854C50AA-AE4F-602D-DC55-4EDB99A7CA72}"/>
              </a:ext>
            </a:extLst>
          </p:cNvPr>
          <p:cNvPicPr>
            <a:picLocks noChangeAspect="1"/>
          </p:cNvPicPr>
          <p:nvPr/>
        </p:nvPicPr>
        <p:blipFill>
          <a:blip r:embed="rId2"/>
          <a:stretch>
            <a:fillRect/>
          </a:stretch>
        </p:blipFill>
        <p:spPr>
          <a:xfrm>
            <a:off x="336074" y="1200307"/>
            <a:ext cx="3758848" cy="5314969"/>
          </a:xfrm>
          <a:prstGeom prst="rect">
            <a:avLst/>
          </a:prstGeom>
          <a:effectLst>
            <a:outerShdw blurRad="50800" dist="38100" dir="2700000" algn="tl" rotWithShape="0">
              <a:prstClr val="black">
                <a:alpha val="40000"/>
              </a:prstClr>
            </a:outerShdw>
          </a:effectLst>
        </p:spPr>
      </p:pic>
      <p:pic>
        <p:nvPicPr>
          <p:cNvPr id="3" name="Graphique 2" descr="Groupe d’hommes contour">
            <a:extLst>
              <a:ext uri="{FF2B5EF4-FFF2-40B4-BE49-F238E27FC236}">
                <a16:creationId xmlns:a16="http://schemas.microsoft.com/office/drawing/2014/main" id="{7954A5B8-4057-FB1C-D1D9-A9A2507975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62757" y="5394629"/>
            <a:ext cx="1120648" cy="1120648"/>
          </a:xfrm>
          <a:prstGeom prst="rect">
            <a:avLst/>
          </a:prstGeom>
        </p:spPr>
      </p:pic>
      <p:pic>
        <p:nvPicPr>
          <p:cNvPr id="6" name="Graphique 5" descr="Bulle de discussion contour">
            <a:extLst>
              <a:ext uri="{FF2B5EF4-FFF2-40B4-BE49-F238E27FC236}">
                <a16:creationId xmlns:a16="http://schemas.microsoft.com/office/drawing/2014/main" id="{753CA51B-B130-98A8-B9D7-64CE086219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7823081" y="4034799"/>
            <a:ext cx="1359829" cy="1359829"/>
          </a:xfrm>
          <a:prstGeom prst="rect">
            <a:avLst/>
          </a:prstGeom>
        </p:spPr>
      </p:pic>
      <p:pic>
        <p:nvPicPr>
          <p:cNvPr id="8" name="Graphique 7" descr="Bulle de discussion avec un remplissage uni">
            <a:extLst>
              <a:ext uri="{FF2B5EF4-FFF2-40B4-BE49-F238E27FC236}">
                <a16:creationId xmlns:a16="http://schemas.microsoft.com/office/drawing/2014/main" id="{4DDEC6AF-4DFA-5B72-B3C5-493C533F40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6908680" y="4480228"/>
            <a:ext cx="914401" cy="914401"/>
          </a:xfrm>
          <a:prstGeom prst="rect">
            <a:avLst/>
          </a:prstGeom>
        </p:spPr>
      </p:pic>
    </p:spTree>
    <p:extLst>
      <p:ext uri="{BB962C8B-B14F-4D97-AF65-F5344CB8AC3E}">
        <p14:creationId xmlns:p14="http://schemas.microsoft.com/office/powerpoint/2010/main" val="25703225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6431-F38F-3B27-C096-BF342092347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FD9CED0-63A1-3AF6-FF17-D4645FCA04AC}"/>
              </a:ext>
            </a:extLst>
          </p:cNvPr>
          <p:cNvSpPr/>
          <p:nvPr/>
        </p:nvSpPr>
        <p:spPr>
          <a:xfrm>
            <a:off x="429477" y="1671483"/>
            <a:ext cx="10566874" cy="4404852"/>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defTabSz="685867">
              <a:defRPr/>
            </a:pPr>
            <a:r>
              <a:rPr lang="fr-FR" sz="1600" b="1" dirty="0">
                <a:solidFill>
                  <a:prstClr val="black"/>
                </a:solidFill>
                <a:latin typeface="Aptos" panose="02110004020202020204"/>
              </a:rPr>
              <a:t>Le principe: </a:t>
            </a:r>
          </a:p>
          <a:p>
            <a:pPr marL="285750" indent="-285750" defTabSz="685867">
              <a:buFontTx/>
              <a:buChar char="-"/>
              <a:defRPr/>
            </a:pPr>
            <a:r>
              <a:rPr lang="fr-FR" sz="1600" dirty="0">
                <a:solidFill>
                  <a:prstClr val="black"/>
                </a:solidFill>
                <a:latin typeface="Aptos" panose="02110004020202020204"/>
              </a:rPr>
              <a:t>Une découverte éclair pendant 15 minutes d’une thématique qui vous intéresse</a:t>
            </a:r>
          </a:p>
          <a:p>
            <a:pPr marL="285750" indent="-285750" defTabSz="685867">
              <a:buFontTx/>
              <a:buChar char="-"/>
              <a:defRPr/>
            </a:pPr>
            <a:r>
              <a:rPr lang="fr-FR" sz="1600" dirty="0">
                <a:solidFill>
                  <a:prstClr val="black"/>
                </a:solidFill>
                <a:latin typeface="Aptos" panose="02110004020202020204"/>
              </a:rPr>
              <a:t>Pour comprendre la structure de la charte et avoir une première approche thématique</a:t>
            </a:r>
          </a:p>
          <a:p>
            <a:pPr marL="285750" indent="-285750" defTabSz="685867">
              <a:buFontTx/>
              <a:buChar char="-"/>
              <a:defRPr/>
            </a:pPr>
            <a:r>
              <a:rPr lang="fr-FR" sz="1600" dirty="0">
                <a:solidFill>
                  <a:prstClr val="black"/>
                </a:solidFill>
                <a:latin typeface="Aptos" panose="02110004020202020204"/>
              </a:rPr>
              <a:t>Et vous donner envie d’aller plus loin </a:t>
            </a:r>
            <a:r>
              <a:rPr lang="fr-FR" sz="1600" dirty="0">
                <a:solidFill>
                  <a:prstClr val="black"/>
                </a:solidFill>
                <a:latin typeface="Aptos" panose="02110004020202020204"/>
                <a:sym typeface="Wingdings" panose="05000000000000000000" pitchFamily="2" charset="2"/>
              </a:rPr>
              <a:t></a:t>
            </a:r>
          </a:p>
          <a:p>
            <a:pPr defTabSz="685867">
              <a:defRPr/>
            </a:pPr>
            <a:endParaRPr lang="fr-FR" sz="1600" dirty="0">
              <a:solidFill>
                <a:prstClr val="black"/>
              </a:solidFill>
              <a:latin typeface="Aptos" panose="02110004020202020204"/>
            </a:endParaRPr>
          </a:p>
          <a:p>
            <a:pPr defTabSz="685867">
              <a:defRPr/>
            </a:pPr>
            <a:r>
              <a:rPr lang="fr-FR" sz="1600" dirty="0">
                <a:solidFill>
                  <a:prstClr val="black"/>
                </a:solidFill>
                <a:latin typeface="Aptos" panose="02110004020202020204"/>
              </a:rPr>
              <a:t>2 *15 minutes (2 ateliers flash à la suite)</a:t>
            </a:r>
          </a:p>
          <a:p>
            <a:pPr defTabSz="685867">
              <a:defRPr/>
            </a:pPr>
            <a:endParaRPr lang="fr-FR" sz="1600" dirty="0">
              <a:solidFill>
                <a:prstClr val="black"/>
              </a:solidFill>
              <a:latin typeface="Aptos" panose="02110004020202020204"/>
            </a:endParaRPr>
          </a:p>
          <a:p>
            <a:pPr defTabSz="685867">
              <a:defRPr/>
            </a:pPr>
            <a:endParaRPr lang="fr-FR" sz="1600" dirty="0">
              <a:solidFill>
                <a:prstClr val="black"/>
              </a:solidFill>
              <a:latin typeface="Aptos" panose="02110004020202020204"/>
            </a:endParaRPr>
          </a:p>
          <a:p>
            <a:pPr marL="285750" indent="-285750" defTabSz="685867">
              <a:buFontTx/>
              <a:buChar char="-"/>
              <a:defRPr/>
            </a:pPr>
            <a:endParaRPr lang="fr-FR" sz="1600" dirty="0">
              <a:solidFill>
                <a:prstClr val="black"/>
              </a:solidFill>
              <a:latin typeface="Aptos" panose="02110004020202020204"/>
            </a:endParaRPr>
          </a:p>
          <a:p>
            <a:pPr marL="285750" indent="-285750" defTabSz="685867">
              <a:buFontTx/>
              <a:buChar char="-"/>
              <a:defRPr/>
            </a:pPr>
            <a:endParaRPr lang="fr-FR" sz="1600" dirty="0">
              <a:solidFill>
                <a:prstClr val="black"/>
              </a:solidFill>
              <a:latin typeface="Aptos" panose="02110004020202020204"/>
            </a:endParaRPr>
          </a:p>
          <a:p>
            <a:pPr marL="285750" indent="-285750" defTabSz="685867">
              <a:buFontTx/>
              <a:buChar char="-"/>
              <a:defRPr/>
            </a:pPr>
            <a:endParaRPr lang="fr-FR" sz="1600"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endParaRPr lang="fr-FR" sz="1600" b="1" dirty="0">
              <a:solidFill>
                <a:prstClr val="black"/>
              </a:solidFill>
              <a:latin typeface="Aptos" panose="02110004020202020204"/>
            </a:endParaRPr>
          </a:p>
          <a:p>
            <a:pPr defTabSz="685867">
              <a:defRPr/>
            </a:pPr>
            <a:r>
              <a:rPr lang="fr-FR" sz="1600" b="1" dirty="0">
                <a:solidFill>
                  <a:prstClr val="black"/>
                </a:solidFill>
                <a:latin typeface="Aptos" panose="02110004020202020204"/>
              </a:rPr>
              <a:t>Fin des ateliers =&gt; rdv dans la salle pour le buffet! </a:t>
            </a:r>
          </a:p>
          <a:p>
            <a:pPr defTabSz="685867">
              <a:defRPr/>
            </a:pPr>
            <a:endParaRPr lang="fr-FR" sz="1600" b="1" dirty="0">
              <a:solidFill>
                <a:prstClr val="black"/>
              </a:solidFill>
            </a:endParaRPr>
          </a:p>
          <a:p>
            <a:pPr defTabSz="685867">
              <a:defRPr/>
            </a:pPr>
            <a:endParaRPr lang="fr-FR" sz="1600" dirty="0">
              <a:solidFill>
                <a:prstClr val="black"/>
              </a:solidFill>
              <a:latin typeface="Aptos" panose="02110004020202020204"/>
            </a:endParaRPr>
          </a:p>
        </p:txBody>
      </p:sp>
      <p:sp>
        <p:nvSpPr>
          <p:cNvPr id="3" name="Titre 2">
            <a:extLst>
              <a:ext uri="{FF2B5EF4-FFF2-40B4-BE49-F238E27FC236}">
                <a16:creationId xmlns:a16="http://schemas.microsoft.com/office/drawing/2014/main" id="{6B290A48-37DF-DEDF-3A47-2A699B0D9F24}"/>
              </a:ext>
            </a:extLst>
          </p:cNvPr>
          <p:cNvSpPr>
            <a:spLocks noGrp="1"/>
          </p:cNvSpPr>
          <p:nvPr>
            <p:ph type="title"/>
          </p:nvPr>
        </p:nvSpPr>
        <p:spPr>
          <a:xfrm>
            <a:off x="317436" y="331547"/>
            <a:ext cx="10799041" cy="1139730"/>
          </a:xfrm>
        </p:spPr>
        <p:txBody>
          <a:bodyPr/>
          <a:lstStyle/>
          <a:p>
            <a:r>
              <a:rPr lang="fr-FR" sz="3600" dirty="0">
                <a:solidFill>
                  <a:srgbClr val="0A8867"/>
                </a:solidFill>
                <a:latin typeface="HelveticaNeueLT Std Cn" panose="020B0506030502030204" pitchFamily="34" charset="0"/>
                <a:ea typeface="Calibri Light" panose="020F0302020204030204" pitchFamily="34" charset="0"/>
                <a:cs typeface="Calibri Light" panose="020F0302020204030204" pitchFamily="34" charset="0"/>
              </a:rPr>
              <a:t>« Ateliers flash » sur 8 thématiques de la Charte</a:t>
            </a:r>
          </a:p>
        </p:txBody>
      </p:sp>
      <p:pic>
        <p:nvPicPr>
          <p:cNvPr id="5" name="Image 4">
            <a:extLst>
              <a:ext uri="{FF2B5EF4-FFF2-40B4-BE49-F238E27FC236}">
                <a16:creationId xmlns:a16="http://schemas.microsoft.com/office/drawing/2014/main" id="{DC5E40AA-31E3-B063-C33C-98B347737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8971" y="-1248696"/>
            <a:ext cx="3854761" cy="3854761"/>
          </a:xfrm>
          <a:prstGeom prst="rect">
            <a:avLst/>
          </a:prstGeom>
        </p:spPr>
      </p:pic>
      <p:graphicFrame>
        <p:nvGraphicFramePr>
          <p:cNvPr id="2" name="Tableau 1">
            <a:extLst>
              <a:ext uri="{FF2B5EF4-FFF2-40B4-BE49-F238E27FC236}">
                <a16:creationId xmlns:a16="http://schemas.microsoft.com/office/drawing/2014/main" id="{F1CFA0ED-83A6-CFA0-2B43-315F738411DC}"/>
              </a:ext>
            </a:extLst>
          </p:cNvPr>
          <p:cNvGraphicFramePr>
            <a:graphicFrameLocks noGrp="1"/>
          </p:cNvGraphicFramePr>
          <p:nvPr>
            <p:extLst>
              <p:ext uri="{D42A27DB-BD31-4B8C-83A1-F6EECF244321}">
                <p14:modId xmlns:p14="http://schemas.microsoft.com/office/powerpoint/2010/main" val="2254642945"/>
              </p:ext>
            </p:extLst>
          </p:nvPr>
        </p:nvGraphicFramePr>
        <p:xfrm>
          <a:off x="1002890" y="3008896"/>
          <a:ext cx="8691716" cy="2354823"/>
        </p:xfrm>
        <a:graphic>
          <a:graphicData uri="http://schemas.openxmlformats.org/drawingml/2006/table">
            <a:tbl>
              <a:tblPr firstRow="1" firstCol="1" bandRow="1">
                <a:tableStyleId>{5C22544A-7EE6-4342-B048-85BDC9FD1C3A}</a:tableStyleId>
              </a:tblPr>
              <a:tblGrid>
                <a:gridCol w="3608798">
                  <a:extLst>
                    <a:ext uri="{9D8B030D-6E8A-4147-A177-3AD203B41FA5}">
                      <a16:colId xmlns:a16="http://schemas.microsoft.com/office/drawing/2014/main" val="183910289"/>
                    </a:ext>
                  </a:extLst>
                </a:gridCol>
                <a:gridCol w="1646545">
                  <a:extLst>
                    <a:ext uri="{9D8B030D-6E8A-4147-A177-3AD203B41FA5}">
                      <a16:colId xmlns:a16="http://schemas.microsoft.com/office/drawing/2014/main" val="3153037892"/>
                    </a:ext>
                  </a:extLst>
                </a:gridCol>
                <a:gridCol w="3436373">
                  <a:extLst>
                    <a:ext uri="{9D8B030D-6E8A-4147-A177-3AD203B41FA5}">
                      <a16:colId xmlns:a16="http://schemas.microsoft.com/office/drawing/2014/main" val="1588247496"/>
                    </a:ext>
                  </a:extLst>
                </a:gridCol>
              </a:tblGrid>
              <a:tr h="261647">
                <a:tc>
                  <a:txBody>
                    <a:bodyPr/>
                    <a:lstStyle/>
                    <a:p>
                      <a:pPr>
                        <a:lnSpc>
                          <a:spcPct val="115000"/>
                        </a:lnSpc>
                        <a:spcAft>
                          <a:spcPts val="800"/>
                        </a:spcAft>
                        <a:buNone/>
                      </a:pPr>
                      <a:r>
                        <a:rPr lang="fr-FR" sz="1200" kern="100">
                          <a:effectLst/>
                        </a:rPr>
                        <a:t>Thématique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tc>
                  <a:txBody>
                    <a:bodyPr/>
                    <a:lstStyle/>
                    <a:p>
                      <a:pPr algn="ctr">
                        <a:lnSpc>
                          <a:spcPct val="115000"/>
                        </a:lnSpc>
                        <a:spcAft>
                          <a:spcPts val="800"/>
                        </a:spcAft>
                        <a:buNone/>
                      </a:pPr>
                      <a:r>
                        <a:rPr lang="fr-FR" sz="1200" kern="100">
                          <a:effectLst/>
                        </a:rPr>
                        <a:t>Qui ?</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tc>
                  <a:txBody>
                    <a:bodyPr/>
                    <a:lstStyle/>
                    <a:p>
                      <a:pPr algn="ctr">
                        <a:lnSpc>
                          <a:spcPct val="115000"/>
                        </a:lnSpc>
                        <a:spcAft>
                          <a:spcPts val="800"/>
                        </a:spcAft>
                        <a:buNone/>
                      </a:pPr>
                      <a:r>
                        <a:rPr lang="fr-FR" sz="1200" kern="100">
                          <a:effectLst/>
                        </a:rPr>
                        <a:t>Où</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637037664"/>
                  </a:ext>
                </a:extLst>
              </a:tr>
              <a:tr h="261647">
                <a:tc>
                  <a:txBody>
                    <a:bodyPr/>
                    <a:lstStyle/>
                    <a:p>
                      <a:pPr>
                        <a:lnSpc>
                          <a:spcPct val="115000"/>
                        </a:lnSpc>
                        <a:spcAft>
                          <a:spcPts val="800"/>
                        </a:spcAft>
                        <a:buNone/>
                      </a:pPr>
                      <a:r>
                        <a:rPr lang="fr-FR" sz="1200" kern="100">
                          <a:effectLst/>
                        </a:rPr>
                        <a:t>Biodiversité</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François</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Tanargue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128279205"/>
                  </a:ext>
                </a:extLst>
              </a:tr>
              <a:tr h="261647">
                <a:tc>
                  <a:txBody>
                    <a:bodyPr/>
                    <a:lstStyle/>
                    <a:p>
                      <a:pPr>
                        <a:lnSpc>
                          <a:spcPct val="115000"/>
                        </a:lnSpc>
                        <a:spcAft>
                          <a:spcPts val="800"/>
                        </a:spcAft>
                        <a:buNone/>
                      </a:pPr>
                      <a:r>
                        <a:rPr lang="fr-FR" sz="1200" kern="100">
                          <a:effectLst/>
                        </a:rPr>
                        <a:t>Eau</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Guillaume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Tanargue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750450406"/>
                  </a:ext>
                </a:extLst>
              </a:tr>
              <a:tr h="261647">
                <a:tc>
                  <a:txBody>
                    <a:bodyPr/>
                    <a:lstStyle/>
                    <a:p>
                      <a:pPr>
                        <a:lnSpc>
                          <a:spcPct val="115000"/>
                        </a:lnSpc>
                        <a:spcAft>
                          <a:spcPts val="800"/>
                        </a:spcAft>
                        <a:buNone/>
                      </a:pPr>
                      <a:r>
                        <a:rPr lang="fr-FR" sz="1200" kern="100">
                          <a:effectLst/>
                        </a:rPr>
                        <a:t>Agriculture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Richard</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Loire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719576275"/>
                  </a:ext>
                </a:extLst>
              </a:tr>
              <a:tr h="261647">
                <a:tc>
                  <a:txBody>
                    <a:bodyPr/>
                    <a:lstStyle/>
                    <a:p>
                      <a:pPr>
                        <a:lnSpc>
                          <a:spcPct val="115000"/>
                        </a:lnSpc>
                        <a:spcAft>
                          <a:spcPts val="800"/>
                        </a:spcAft>
                        <a:buNone/>
                      </a:pPr>
                      <a:r>
                        <a:rPr lang="fr-FR" sz="1200" kern="100">
                          <a:effectLst/>
                        </a:rPr>
                        <a:t>Tourisme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Nicolas + Fabrice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Loire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554391967"/>
                  </a:ext>
                </a:extLst>
              </a:tr>
              <a:tr h="261647">
                <a:tc>
                  <a:txBody>
                    <a:bodyPr/>
                    <a:lstStyle/>
                    <a:p>
                      <a:pPr>
                        <a:lnSpc>
                          <a:spcPct val="115000"/>
                        </a:lnSpc>
                        <a:spcAft>
                          <a:spcPts val="800"/>
                        </a:spcAft>
                        <a:buNone/>
                      </a:pPr>
                      <a:r>
                        <a:rPr lang="fr-FR" sz="1200" kern="100" dirty="0">
                          <a:effectLst/>
                        </a:rPr>
                        <a:t>Culture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Elisa</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Ardèche</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1826651837"/>
                  </a:ext>
                </a:extLst>
              </a:tr>
              <a:tr h="261647">
                <a:tc>
                  <a:txBody>
                    <a:bodyPr/>
                    <a:lstStyle/>
                    <a:p>
                      <a:pPr>
                        <a:lnSpc>
                          <a:spcPct val="115000"/>
                        </a:lnSpc>
                        <a:spcAft>
                          <a:spcPts val="800"/>
                        </a:spcAft>
                        <a:buNone/>
                      </a:pPr>
                      <a:r>
                        <a:rPr lang="fr-FR" sz="1200" kern="100">
                          <a:effectLst/>
                        </a:rPr>
                        <a:t>Accueillir/ Habiter</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Caroline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Hall Accueil/boutique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250731883"/>
                  </a:ext>
                </a:extLst>
              </a:tr>
              <a:tr h="261647">
                <a:tc>
                  <a:txBody>
                    <a:bodyPr/>
                    <a:lstStyle/>
                    <a:p>
                      <a:pPr>
                        <a:lnSpc>
                          <a:spcPct val="115000"/>
                        </a:lnSpc>
                        <a:spcAft>
                          <a:spcPts val="800"/>
                        </a:spcAft>
                        <a:buNone/>
                      </a:pPr>
                      <a:r>
                        <a:rPr lang="fr-FR" sz="1200" kern="100" dirty="0">
                          <a:effectLst/>
                        </a:rPr>
                        <a:t>Aménagement - urbanisme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tc>
                  <a:txBody>
                    <a:bodyPr/>
                    <a:lstStyle/>
                    <a:p>
                      <a:pPr algn="ctr">
                        <a:lnSpc>
                          <a:spcPct val="115000"/>
                        </a:lnSpc>
                        <a:spcAft>
                          <a:spcPts val="800"/>
                        </a:spcAft>
                        <a:buNone/>
                      </a:pPr>
                      <a:r>
                        <a:rPr lang="fr-FR" sz="1200" kern="100" dirty="0">
                          <a:effectLst/>
                        </a:rPr>
                        <a:t>Alexis + Jérôme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a:effectLst/>
                        </a:rPr>
                        <a:t>Salle Eyrieux</a:t>
                      </a:r>
                      <a:endParaRPr lang="fr-F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extLst>
                  <a:ext uri="{0D108BD9-81ED-4DB2-BD59-A6C34878D82A}">
                    <a16:rowId xmlns:a16="http://schemas.microsoft.com/office/drawing/2014/main" val="3256196756"/>
                  </a:ext>
                </a:extLst>
              </a:tr>
              <a:tr h="261647">
                <a:tc>
                  <a:txBody>
                    <a:bodyPr/>
                    <a:lstStyle/>
                    <a:p>
                      <a:pPr>
                        <a:lnSpc>
                          <a:spcPct val="115000"/>
                        </a:lnSpc>
                        <a:spcAft>
                          <a:spcPts val="800"/>
                        </a:spcAft>
                        <a:buNone/>
                      </a:pPr>
                      <a:r>
                        <a:rPr lang="fr-FR" sz="1200" kern="100" dirty="0">
                          <a:effectLst/>
                        </a:rPr>
                        <a:t>Risques</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tc>
                  <a:txBody>
                    <a:bodyPr/>
                    <a:lstStyle/>
                    <a:p>
                      <a:pPr algn="ctr">
                        <a:lnSpc>
                          <a:spcPct val="115000"/>
                        </a:lnSpc>
                        <a:spcAft>
                          <a:spcPts val="800"/>
                        </a:spcAft>
                        <a:buNone/>
                      </a:pPr>
                      <a:r>
                        <a:rPr lang="fr-FR" sz="1200" kern="100" dirty="0">
                          <a:effectLst/>
                        </a:rPr>
                        <a:t>Camille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nchor="ctr"/>
                </a:tc>
                <a:tc>
                  <a:txBody>
                    <a:bodyPr/>
                    <a:lstStyle/>
                    <a:p>
                      <a:pPr algn="ctr">
                        <a:lnSpc>
                          <a:spcPct val="115000"/>
                        </a:lnSpc>
                        <a:spcAft>
                          <a:spcPts val="800"/>
                        </a:spcAft>
                        <a:buNone/>
                      </a:pPr>
                      <a:r>
                        <a:rPr lang="fr-FR" sz="1200" kern="100" dirty="0">
                          <a:effectLst/>
                        </a:rPr>
                        <a:t>Couloir salle </a:t>
                      </a:r>
                      <a:r>
                        <a:rPr lang="fr-FR" sz="1200" kern="100" dirty="0" err="1">
                          <a:effectLst/>
                        </a:rPr>
                        <a:t>Tanargue</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17780" marB="17780"/>
                </a:tc>
                <a:extLst>
                  <a:ext uri="{0D108BD9-81ED-4DB2-BD59-A6C34878D82A}">
                    <a16:rowId xmlns:a16="http://schemas.microsoft.com/office/drawing/2014/main" val="2244858413"/>
                  </a:ext>
                </a:extLst>
              </a:tr>
            </a:tbl>
          </a:graphicData>
        </a:graphic>
      </p:graphicFrame>
    </p:spTree>
    <p:extLst>
      <p:ext uri="{BB962C8B-B14F-4D97-AF65-F5344CB8AC3E}">
        <p14:creationId xmlns:p14="http://schemas.microsoft.com/office/powerpoint/2010/main" val="18052261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CustomShape 1"/>
          <p:cNvSpPr/>
          <p:nvPr/>
        </p:nvSpPr>
        <p:spPr>
          <a:xfrm>
            <a:off x="303047" y="715379"/>
            <a:ext cx="8172360" cy="784557"/>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marL="457200"/>
            <a:r>
              <a:rPr lang="fr-FR" sz="5000" b="1" spc="-1" dirty="0">
                <a:solidFill>
                  <a:srgbClr val="006600"/>
                </a:solidFill>
                <a:uFill>
                  <a:solidFill>
                    <a:srgbClr val="FFFFFF"/>
                  </a:solidFill>
                </a:uFill>
                <a:latin typeface="Calibri"/>
                <a:ea typeface="Times New Roman"/>
              </a:rPr>
              <a:t>Dates à venir</a:t>
            </a:r>
            <a:endParaRPr dirty="0">
              <a:solidFill>
                <a:srgbClr val="006600"/>
              </a:solidFill>
            </a:endParaRPr>
          </a:p>
        </p:txBody>
      </p:sp>
      <p:pic>
        <p:nvPicPr>
          <p:cNvPr id="235" name="Image 4"/>
          <p:cNvPicPr/>
          <p:nvPr/>
        </p:nvPicPr>
        <p:blipFill>
          <a:blip r:embed="rId2"/>
          <a:stretch/>
        </p:blipFill>
        <p:spPr>
          <a:xfrm>
            <a:off x="8282608" y="330968"/>
            <a:ext cx="1665392" cy="1553381"/>
          </a:xfrm>
          <a:prstGeom prst="rect">
            <a:avLst/>
          </a:prstGeom>
          <a:ln>
            <a:noFill/>
          </a:ln>
        </p:spPr>
      </p:pic>
      <p:sp>
        <p:nvSpPr>
          <p:cNvPr id="2" name="ZoneTexte 1">
            <a:extLst>
              <a:ext uri="{FF2B5EF4-FFF2-40B4-BE49-F238E27FC236}">
                <a16:creationId xmlns:a16="http://schemas.microsoft.com/office/drawing/2014/main" id="{BC0D5829-CDE2-68C4-3570-C95461008055}"/>
              </a:ext>
            </a:extLst>
          </p:cNvPr>
          <p:cNvSpPr txBox="1"/>
          <p:nvPr/>
        </p:nvSpPr>
        <p:spPr>
          <a:xfrm>
            <a:off x="1023203" y="1951771"/>
            <a:ext cx="10145594" cy="2862322"/>
          </a:xfrm>
          <a:prstGeom prst="rect">
            <a:avLst/>
          </a:prstGeom>
          <a:noFill/>
        </p:spPr>
        <p:txBody>
          <a:bodyPr wrap="square" rtlCol="0">
            <a:spAutoFit/>
          </a:bodyPr>
          <a:lstStyle/>
          <a:p>
            <a:r>
              <a:rPr lang="fr-FR" sz="2400" b="1" dirty="0"/>
              <a:t>Prochain comité syndical: 10 décembre</a:t>
            </a:r>
          </a:p>
          <a:p>
            <a:endParaRPr lang="fr-FR" sz="2400" b="1" dirty="0">
              <a:solidFill>
                <a:prstClr val="black"/>
              </a:solidFill>
            </a:endParaRPr>
          </a:p>
          <a:p>
            <a:r>
              <a:rPr lang="fr-FR" sz="2400" b="1" dirty="0"/>
              <a:t>Atelier délégués Révision</a:t>
            </a:r>
          </a:p>
          <a:p>
            <a:pPr marL="1388405" lvl="2" indent="-257200" defTabSz="685867">
              <a:buFont typeface="Aptos" panose="020B0004020202020204" pitchFamily="34" charset="0"/>
              <a:buChar char="&gt;"/>
              <a:defRPr/>
            </a:pPr>
            <a:r>
              <a:rPr lang="fr-FR" sz="1600" dirty="0">
                <a:solidFill>
                  <a:prstClr val="black"/>
                </a:solidFill>
              </a:rPr>
              <a:t>17 novembre 15h -17h</a:t>
            </a:r>
          </a:p>
          <a:p>
            <a:pPr marL="1388405" lvl="2" indent="-257200" defTabSz="685867">
              <a:buFont typeface="Aptos" panose="020B0004020202020204" pitchFamily="34" charset="0"/>
              <a:buChar char="&gt;"/>
              <a:defRPr/>
            </a:pPr>
            <a:r>
              <a:rPr lang="fr-FR" sz="1600" dirty="0">
                <a:solidFill>
                  <a:prstClr val="black"/>
                </a:solidFill>
              </a:rPr>
              <a:t>28 novembre 10h -12h</a:t>
            </a:r>
          </a:p>
          <a:p>
            <a:pPr marL="1388405" lvl="2" indent="-257200" defTabSz="685867">
              <a:buFont typeface="Aptos" panose="020B0004020202020204" pitchFamily="34" charset="0"/>
              <a:buChar char="&gt;"/>
              <a:defRPr/>
            </a:pPr>
            <a:r>
              <a:rPr lang="fr-FR" sz="1600" dirty="0">
                <a:solidFill>
                  <a:prstClr val="black"/>
                </a:solidFill>
              </a:rPr>
              <a:t>10 décembre 15h -17h</a:t>
            </a:r>
          </a:p>
          <a:p>
            <a:endParaRPr lang="fr-FR" dirty="0"/>
          </a:p>
          <a:p>
            <a:r>
              <a:rPr lang="fr-FR" sz="2400" b="1" dirty="0"/>
              <a:t>Commission finances</a:t>
            </a:r>
          </a:p>
          <a:p>
            <a:endParaRPr lang="fr-F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063640" y="980640"/>
            <a:ext cx="7992000" cy="431964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fr-FR" sz="5000" spc="-1">
                <a:solidFill>
                  <a:srgbClr val="1D7967"/>
                </a:solidFill>
                <a:uFill>
                  <a:solidFill>
                    <a:srgbClr val="FFFFFF"/>
                  </a:solidFill>
                </a:uFill>
                <a:latin typeface="Arial"/>
                <a:ea typeface="DejaVu Sans"/>
              </a:rPr>
              <a:t>Merci de votre attention</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odèle PNR Monts Ardeche2024 avecc déclinaison.potx" id="{F9276E77-D1C9-419B-B77E-78883775B160}" vid="{2EB6B336-B5AD-428F-A21F-58C714DC7F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mité syndical du 13 février 2025.potx" id="{263F2DB3-B2E3-458A-8AEB-C0995A694150}" vid="{28730C12-2BF0-4DA7-A2D7-795A97B3088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13689</TotalTime>
  <Words>3051</Words>
  <Application>Microsoft Office PowerPoint</Application>
  <PresentationFormat>Grand écran</PresentationFormat>
  <Paragraphs>586</Paragraphs>
  <Slides>59</Slides>
  <Notes>19</Notes>
  <HiddenSlides>0</HiddenSlides>
  <MMClips>0</MMClips>
  <ScaleCrop>false</ScaleCrop>
  <HeadingPairs>
    <vt:vector size="6" baseType="variant">
      <vt:variant>
        <vt:lpstr>Polices utilisées</vt:lpstr>
      </vt:variant>
      <vt:variant>
        <vt:i4>18</vt:i4>
      </vt:variant>
      <vt:variant>
        <vt:lpstr>Thème</vt:lpstr>
      </vt:variant>
      <vt:variant>
        <vt:i4>2</vt:i4>
      </vt:variant>
      <vt:variant>
        <vt:lpstr>Titres des diapositives</vt:lpstr>
      </vt:variant>
      <vt:variant>
        <vt:i4>59</vt:i4>
      </vt:variant>
    </vt:vector>
  </HeadingPairs>
  <TitlesOfParts>
    <vt:vector size="79" baseType="lpstr">
      <vt:lpstr>Amatic</vt:lpstr>
      <vt:lpstr>Aptos</vt:lpstr>
      <vt:lpstr>Aptos Display</vt:lpstr>
      <vt:lpstr>Aptos ExtraBold</vt:lpstr>
      <vt:lpstr>Aptos Light</vt:lpstr>
      <vt:lpstr>Aptos SemiBold</vt:lpstr>
      <vt:lpstr>Arial</vt:lpstr>
      <vt:lpstr>Calibri</vt:lpstr>
      <vt:lpstr>Calibri Light</vt:lpstr>
      <vt:lpstr>Courier New</vt:lpstr>
      <vt:lpstr>DejaVu Sans</vt:lpstr>
      <vt:lpstr>HelveticaNeueLT Std Cn</vt:lpstr>
      <vt:lpstr>HelveticaNeueLT Std Lt</vt:lpstr>
      <vt:lpstr>HelveticaNeueLT Std Med Cn</vt:lpstr>
      <vt:lpstr>Segoe Print</vt:lpstr>
      <vt:lpstr>Times New Roman</vt:lpstr>
      <vt:lpstr>Webdings</vt:lpstr>
      <vt:lpstr>Wingdings</vt:lpstr>
      <vt:lpstr>2_Thème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Aménités 2026</vt:lpstr>
      <vt:lpstr>Présentation PowerPoint</vt:lpstr>
      <vt:lpstr>Présentation PowerPoint</vt:lpstr>
      <vt:lpstr>Joel Boyer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Bilan de l’été à la Maison du Parc</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Pourquoi une 3eme Charte?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Ateliers flash » sur 8 thématiques de la Charte</vt:lpstr>
      <vt:lpstr>Présentation PowerPoint</vt:lpstr>
      <vt:lpstr>Présentation PowerPoint</vt:lpstr>
    </vt:vector>
  </TitlesOfParts>
  <Company>pnr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du compte administratif et préparation budgétaire</dc:title>
  <dc:creator>vsuzac</dc:creator>
  <cp:lastModifiedBy>PNR MA</cp:lastModifiedBy>
  <cp:revision>1986</cp:revision>
  <cp:lastPrinted>2026-10-13T08:45:14Z</cp:lastPrinted>
  <dcterms:created xsi:type="dcterms:W3CDTF">2010-02-19T10:30:30Z</dcterms:created>
  <dcterms:modified xsi:type="dcterms:W3CDTF">2026-10-13T10:42:09Z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Company">
    <vt:lpwstr>pnr</vt:lpwstr>
  </property>
  <property fmtid="{D5CDD505-2E9C-101B-9397-08002B2CF9AE}" pid="4" name="HiddenSlides">
    <vt:i4>0</vt:i4>
  </property>
  <property fmtid="{D5CDD505-2E9C-101B-9397-08002B2CF9AE}" pid="5" name="HyperlinksChanged">
    <vt:bool>false</vt:bool>
  </property>
  <property fmtid="{D5CDD505-2E9C-101B-9397-08002B2CF9AE}" pid="6" name="LinksUpToDate">
    <vt:bool>false</vt:bool>
  </property>
  <property fmtid="{D5CDD505-2E9C-101B-9397-08002B2CF9AE}" pid="7" name="MMClips">
    <vt:i4>0</vt:i4>
  </property>
  <property fmtid="{D5CDD505-2E9C-101B-9397-08002B2CF9AE}" pid="8" name="Notes">
    <vt:i4>15</vt:i4>
  </property>
  <property fmtid="{D5CDD505-2E9C-101B-9397-08002B2CF9AE}" pid="9" name="PresentationFormat">
    <vt:lpwstr>Affichage à l'écran (4:3)</vt:lpwstr>
  </property>
  <property fmtid="{D5CDD505-2E9C-101B-9397-08002B2CF9AE}" pid="10" name="ScaleCrop">
    <vt:bool>false</vt:bool>
  </property>
  <property fmtid="{D5CDD505-2E9C-101B-9397-08002B2CF9AE}" pid="11" name="ShareDoc">
    <vt:bool>false</vt:bool>
  </property>
  <property fmtid="{D5CDD505-2E9C-101B-9397-08002B2CF9AE}" pid="12" name="Slides">
    <vt:i4>28</vt:i4>
  </property>
</Properties>
</file>