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4" r:id="rId1"/>
    <p:sldMasterId id="2147483704" r:id="rId2"/>
  </p:sldMasterIdLst>
  <p:notesMasterIdLst>
    <p:notesMasterId r:id="rId8"/>
  </p:notesMasterIdLst>
  <p:handoutMasterIdLst>
    <p:handoutMasterId r:id="rId9"/>
  </p:handoutMasterIdLst>
  <p:sldIdLst>
    <p:sldId id="2147472036" r:id="rId3"/>
    <p:sldId id="2147472089" r:id="rId4"/>
    <p:sldId id="2147472090" r:id="rId5"/>
    <p:sldId id="2147472092" r:id="rId6"/>
    <p:sldId id="2147472091" r:id="rId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hard" initials="R" lastIdx="1" clrIdx="0">
    <p:extLst>
      <p:ext uri="{19B8F6BF-5375-455C-9EA6-DF929625EA0E}">
        <p15:presenceInfo xmlns:p15="http://schemas.microsoft.com/office/powerpoint/2012/main" userId="Richar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006600"/>
    <a:srgbClr val="1D7967"/>
    <a:srgbClr val="FEEEA8"/>
    <a:srgbClr val="FCE688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4660"/>
  </p:normalViewPr>
  <p:slideViewPr>
    <p:cSldViewPr snapToGrid="0">
      <p:cViewPr varScale="1">
        <p:scale>
          <a:sx n="71" d="100"/>
          <a:sy n="71" d="100"/>
        </p:scale>
        <p:origin x="7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5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712" cy="498316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375" y="0"/>
            <a:ext cx="2945712" cy="498316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200"/>
            </a:lvl1pPr>
          </a:lstStyle>
          <a:p>
            <a:fld id="{9A7EEA93-6ACF-46C3-8F4F-A28104B5AC6D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323"/>
            <a:ext cx="2945712" cy="498316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375" y="9428323"/>
            <a:ext cx="2945712" cy="498316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>
              <a:defRPr sz="1200"/>
            </a:lvl1pPr>
          </a:lstStyle>
          <a:p>
            <a:fld id="{FAC00E5D-9FE1-444F-9E78-B599AF2139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467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body"/>
          </p:nvPr>
        </p:nvSpPr>
        <p:spPr>
          <a:xfrm>
            <a:off x="755823" y="5076896"/>
            <a:ext cx="6046228" cy="480950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2000" spc="-1">
                <a:latin typeface="Arial"/>
              </a:rPr>
              <a:t>Cliquez pour modifier le format des notes</a:t>
            </a:r>
            <a:endParaRPr/>
          </a:p>
        </p:txBody>
      </p:sp>
      <p:sp>
        <p:nvSpPr>
          <p:cNvPr id="17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79914" cy="53406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1400" spc="-1">
                <a:latin typeface="Times New Roman"/>
              </a:rPr>
              <a:t>&lt;en-tête&gt;</a:t>
            </a:r>
            <a:endParaRPr/>
          </a:p>
        </p:txBody>
      </p:sp>
      <p:sp>
        <p:nvSpPr>
          <p:cNvPr id="174" name="PlaceHolder 3"/>
          <p:cNvSpPr>
            <a:spLocks noGrp="1"/>
          </p:cNvSpPr>
          <p:nvPr>
            <p:ph type="dt"/>
          </p:nvPr>
        </p:nvSpPr>
        <p:spPr>
          <a:xfrm>
            <a:off x="4277961" y="0"/>
            <a:ext cx="3279914" cy="534069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fr-FR" sz="1400" spc="-1">
                <a:latin typeface="Times New Roman"/>
              </a:rPr>
              <a:t>&lt;date/heure&gt;</a:t>
            </a:r>
            <a:endParaRPr/>
          </a:p>
        </p:txBody>
      </p:sp>
      <p:sp>
        <p:nvSpPr>
          <p:cNvPr id="175" name="PlaceHolder 4"/>
          <p:cNvSpPr>
            <a:spLocks noGrp="1"/>
          </p:cNvSpPr>
          <p:nvPr>
            <p:ph type="ftr"/>
          </p:nvPr>
        </p:nvSpPr>
        <p:spPr>
          <a:xfrm>
            <a:off x="0" y="10154152"/>
            <a:ext cx="3279914" cy="534069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fr-FR" sz="1400" spc="-1">
                <a:latin typeface="Times New Roman"/>
              </a:rPr>
              <a:t>&lt;pied de page&gt;</a:t>
            </a:r>
            <a:endParaRPr/>
          </a:p>
        </p:txBody>
      </p:sp>
      <p:sp>
        <p:nvSpPr>
          <p:cNvPr id="176" name="PlaceHolder 5"/>
          <p:cNvSpPr>
            <a:spLocks noGrp="1"/>
          </p:cNvSpPr>
          <p:nvPr>
            <p:ph type="sldNum"/>
          </p:nvPr>
        </p:nvSpPr>
        <p:spPr>
          <a:xfrm>
            <a:off x="4277961" y="10154152"/>
            <a:ext cx="3279914" cy="534069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75667CFF-DB79-4794-8B59-E5A11A537562}" type="slidenum">
              <a:rPr lang="fr-FR" sz="1400" spc="-1">
                <a:latin typeface="Times New Roman"/>
              </a:rPr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316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75667CFF-DB79-4794-8B59-E5A11A537562}" type="slidenum">
              <a:rPr lang="fr-FR" sz="1400" spc="-1" smtClean="0">
                <a:latin typeface="Times New Roman"/>
              </a:r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009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F367C-456F-BF11-9DF3-D53C6403F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DA2A78-B20F-32C4-15FA-D90DB5D31F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5A2B8F-B118-2709-D60C-43ECA0DEC7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D475D2-0AB6-0D42-6CD8-6F1CF3AC04AE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75667CFF-DB79-4794-8B59-E5A11A537562}" type="slidenum">
              <a:rPr lang="fr-FR" sz="1400" spc="-1" smtClean="0">
                <a:latin typeface="Times New Roman"/>
              </a:r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390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C329D-4460-6EA0-FE86-5A3C9EBD4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A62CDF-A654-58EB-1F5D-5BAD6BDF02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7FBD319-D990-2F44-A225-10E4C97CC0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780098-A7DD-4ADD-DFBF-A8947C9B303F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75667CFF-DB79-4794-8B59-E5A11A537562}" type="slidenum">
              <a:rPr lang="fr-FR" sz="1400" spc="-1" smtClean="0">
                <a:latin typeface="Times New Roman"/>
              </a:r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400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83509-8636-B5EE-330D-139171FB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E6F6C9-A5C6-0B42-6938-CF33BF9A37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58431E-F6DC-EF64-9BB8-160CA4D287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4FFF34-06B0-00B8-18C2-7E802D6304D5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75667CFF-DB79-4794-8B59-E5A11A537562}" type="slidenum">
              <a:rPr lang="fr-FR" sz="1400" spc="-1" smtClean="0">
                <a:latin typeface="Times New Roman"/>
              </a:r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549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17BE6-CE3C-16BF-4EAC-F68E37892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A6EDC3-77B9-B525-7D94-C40A51078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6A3E21-3C05-44F7-94B7-1C555E644C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6BF4FC-DC5E-EDC4-406A-ED063D846914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75667CFF-DB79-4794-8B59-E5A11A537562}" type="slidenum">
              <a:rPr lang="fr-FR" sz="1400" spc="-1" smtClean="0">
                <a:latin typeface="Times New Roman"/>
              </a:r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3508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1AA78792-2981-E887-CBF5-FC2B918CD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flipH="1">
            <a:off x="-201479" y="6472587"/>
            <a:ext cx="728419" cy="3854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7F8A1598-B9A6-4561-AE25-E2968562BCA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E93A4C-6E5C-86B9-27EF-F519B8186DB9}"/>
              </a:ext>
            </a:extLst>
          </p:cNvPr>
          <p:cNvSpPr txBox="1"/>
          <p:nvPr userDrawn="1"/>
        </p:nvSpPr>
        <p:spPr>
          <a:xfrm>
            <a:off x="4878501" y="6365557"/>
            <a:ext cx="24349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Aptos ExtraBold" panose="020B0004020202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COMITÉ SYNDICAL</a:t>
            </a:r>
          </a:p>
          <a:p>
            <a:pPr algn="ctr"/>
            <a:r>
              <a:rPr lang="fr-FR" sz="1100" b="1" dirty="0">
                <a:solidFill>
                  <a:schemeClr val="bg1"/>
                </a:solidFill>
                <a:latin typeface="Aptos ExtraBold" panose="020B0004020202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09 DÉCEMBRE 2025</a:t>
            </a:r>
          </a:p>
        </p:txBody>
      </p:sp>
    </p:spTree>
    <p:extLst>
      <p:ext uri="{BB962C8B-B14F-4D97-AF65-F5344CB8AC3E}">
        <p14:creationId xmlns:p14="http://schemas.microsoft.com/office/powerpoint/2010/main" val="493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32D4E61-EA07-AC1A-307E-E59F2872AFE1}"/>
              </a:ext>
            </a:extLst>
          </p:cNvPr>
          <p:cNvSpPr txBox="1"/>
          <p:nvPr userDrawn="1"/>
        </p:nvSpPr>
        <p:spPr>
          <a:xfrm>
            <a:off x="8245792" y="0"/>
            <a:ext cx="3946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000" b="1" dirty="0">
                <a:solidFill>
                  <a:srgbClr val="8B4A54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ÉVALUATION CHARTE 2014-2029</a:t>
            </a:r>
          </a:p>
          <a:p>
            <a:pPr algn="r"/>
            <a:r>
              <a:rPr lang="fr-FR" sz="1600" b="1" dirty="0">
                <a:solidFill>
                  <a:srgbClr val="0A8867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ÉLÉMENTS DE MÉTHODE</a:t>
            </a:r>
            <a:endParaRPr lang="fr-FR" sz="1600" dirty="0">
              <a:solidFill>
                <a:srgbClr val="0A8867"/>
              </a:solidFill>
              <a:latin typeface="Aptos ExtraBold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0EF8677-4CD9-1725-7FFB-8DBECBC958E6}"/>
              </a:ext>
            </a:extLst>
          </p:cNvPr>
          <p:cNvSpPr txBox="1"/>
          <p:nvPr userDrawn="1"/>
        </p:nvSpPr>
        <p:spPr>
          <a:xfrm>
            <a:off x="4878501" y="6365557"/>
            <a:ext cx="24349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Aptos ExtraBold" panose="020B0004020202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COMITÉ SYNDICAL</a:t>
            </a:r>
          </a:p>
          <a:p>
            <a:pPr algn="ctr"/>
            <a:r>
              <a:rPr lang="fr-FR" sz="1100" b="1" dirty="0">
                <a:solidFill>
                  <a:schemeClr val="bg1"/>
                </a:solidFill>
                <a:latin typeface="Aptos ExtraBold" panose="020B0004020202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09 DÉCEMBRE 2025</a:t>
            </a:r>
          </a:p>
        </p:txBody>
      </p:sp>
    </p:spTree>
    <p:extLst>
      <p:ext uri="{BB962C8B-B14F-4D97-AF65-F5344CB8AC3E}">
        <p14:creationId xmlns:p14="http://schemas.microsoft.com/office/powerpoint/2010/main" val="646066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BCE351A-9C2F-DFAE-F76E-6997700CD456}"/>
              </a:ext>
            </a:extLst>
          </p:cNvPr>
          <p:cNvSpPr txBox="1"/>
          <p:nvPr userDrawn="1"/>
        </p:nvSpPr>
        <p:spPr>
          <a:xfrm>
            <a:off x="4878501" y="6365557"/>
            <a:ext cx="24349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Aptos ExtraBold" panose="020B0004020202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COMITÉ SYNDICAL</a:t>
            </a:r>
          </a:p>
          <a:p>
            <a:pPr algn="ctr"/>
            <a:r>
              <a:rPr lang="fr-FR" sz="1100" b="1" dirty="0">
                <a:solidFill>
                  <a:schemeClr val="bg1"/>
                </a:solidFill>
                <a:latin typeface="Aptos ExtraBold" panose="020B0004020202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09 DÉCEMBRE 2025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344003-82E7-02BA-E089-1C3337D86F60}"/>
              </a:ext>
            </a:extLst>
          </p:cNvPr>
          <p:cNvSpPr txBox="1"/>
          <p:nvPr userDrawn="1"/>
        </p:nvSpPr>
        <p:spPr>
          <a:xfrm>
            <a:off x="8245792" y="0"/>
            <a:ext cx="3946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000" b="1" dirty="0">
                <a:solidFill>
                  <a:srgbClr val="8B4A54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ÉVALUATION CHARTE 2014-2029</a:t>
            </a:r>
          </a:p>
          <a:p>
            <a:pPr algn="r"/>
            <a:r>
              <a:rPr lang="fr-FR" sz="1600" b="1" dirty="0">
                <a:solidFill>
                  <a:srgbClr val="0A8867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PRINCIPAUX ENSEIGNEMENTS</a:t>
            </a:r>
            <a:endParaRPr lang="fr-FR" sz="1600" dirty="0">
              <a:solidFill>
                <a:srgbClr val="0A8867"/>
              </a:solidFill>
              <a:latin typeface="Aptos ExtraBold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523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344003-82E7-02BA-E089-1C3337D86F60}"/>
              </a:ext>
            </a:extLst>
          </p:cNvPr>
          <p:cNvSpPr txBox="1"/>
          <p:nvPr userDrawn="1"/>
        </p:nvSpPr>
        <p:spPr>
          <a:xfrm>
            <a:off x="8831400" y="0"/>
            <a:ext cx="3360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000" b="1" dirty="0">
                <a:solidFill>
                  <a:srgbClr val="8B4A54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PERSPECTIVES</a:t>
            </a:r>
          </a:p>
          <a:p>
            <a:pPr algn="r"/>
            <a:r>
              <a:rPr lang="fr-FR" sz="1600" b="1" dirty="0">
                <a:solidFill>
                  <a:srgbClr val="0A8867"/>
                </a:solidFill>
                <a:latin typeface="Aptos ExtraBold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PREMIÈRES RECOMMANDATIONS</a:t>
            </a:r>
            <a:endParaRPr lang="fr-FR" sz="1600" dirty="0">
              <a:solidFill>
                <a:srgbClr val="0A8867"/>
              </a:solidFill>
              <a:latin typeface="Aptos ExtraBold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3F6F7C-5B6B-2D1F-3BE3-A688C9C6E2A1}"/>
              </a:ext>
            </a:extLst>
          </p:cNvPr>
          <p:cNvSpPr txBox="1"/>
          <p:nvPr userDrawn="1"/>
        </p:nvSpPr>
        <p:spPr>
          <a:xfrm>
            <a:off x="4878501" y="6365557"/>
            <a:ext cx="24349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Aptos ExtraBold" panose="020B0004020202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COMITÉ SYNDICAL</a:t>
            </a:r>
          </a:p>
          <a:p>
            <a:pPr algn="ctr"/>
            <a:r>
              <a:rPr lang="fr-FR" sz="1100" b="1" dirty="0">
                <a:solidFill>
                  <a:schemeClr val="bg1"/>
                </a:solidFill>
                <a:latin typeface="Aptos ExtraBold" panose="020B0004020202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09 DÉCEMBRE 2025</a:t>
            </a:r>
          </a:p>
        </p:txBody>
      </p:sp>
    </p:spTree>
    <p:extLst>
      <p:ext uri="{BB962C8B-B14F-4D97-AF65-F5344CB8AC3E}">
        <p14:creationId xmlns:p14="http://schemas.microsoft.com/office/powerpoint/2010/main" val="409342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3279E7-3FE5-EF3D-B22D-CC6B9BDC5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88783F-526B-1AC6-291A-F0C3BC2CD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BF38B6-58C2-EEEF-4ACB-8B5FFB79E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2DCD21-D2EB-39FA-33CE-A4C5FF2A5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984CE0-3529-A282-D161-D36D581E9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354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82C4B5-40D0-AC4B-3180-3AB6D0058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1ADE6B-3127-13E9-A0AD-D7F1CFF2D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34AE99-875C-661A-605F-DD4767B86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6458C4-BF59-1FEB-F05C-072693B4C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14DAB8-98EA-164F-5839-DD2722794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533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09007-06E7-D360-0CB5-2B2C70EAE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D5BD34-4D82-7CBB-40C6-BC48785F1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8D823C-8B0D-3EFF-9E45-4854CE154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C1CB10-E894-0CE4-A463-2021FE775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2B652F-73B6-592A-3673-CA527C4A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E0C34A-0214-0693-8C52-50DE07572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819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C5D3F-5802-D2E1-150F-E5A421E99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EDE59E-5E19-7FBD-290D-3C83E46F3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7D8B18-98E8-0A0F-6B7B-50123813C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75B881-05C7-6163-506F-216C1C84D4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24F6010-4C3A-6E73-8C33-1EA2B1F26F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838103A-3C00-8EB6-324D-FF563E522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4D2E459-DC46-ABF5-E16C-5F78B1478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3E5E2A5-27DC-C36E-5FAD-A3D6A1F7E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018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A9D3-19A5-32E2-AD1D-1111E247D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7F929D-B1AE-45D8-D170-8D9FEA46A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E83310E-2C01-EB72-75C0-8FBA41DFB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7A71B8-41F8-6165-9B51-D0380393B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48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D5746B0-B375-63EB-5A89-D910BD3A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0F723F7-4921-E6B1-03E5-ADFB94987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29162A-74F0-659C-DCB1-370A16EB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03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9FBF7-6FB6-D299-2834-C22A59CE6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F12529-460D-44C7-848E-4437F87E4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8CD889-6A64-E670-2515-83DD0A081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AB89B4-7041-639B-A7BD-A6736B7BB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73463A-C3FC-0DBB-47F8-DE6032BF8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ADD507-6B77-F3BD-C1E4-E18F4CCD6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812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7D9F49-F271-59D2-64C6-6126774D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CB7BC29-72D0-233F-4119-E75054A49E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94F06C-0B77-9890-16B3-14563C29C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BC774F-30B0-D885-C3D8-67C60B9E2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9FE1659-5C32-AEE0-91FC-B006A9C4B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4010B6-69B2-F9DF-1B96-5B600DC7A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302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841E64-3F58-557B-F9B7-CC5F2C3D5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D43D466-BEA6-115A-7AF3-1396FDC8B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93A861-53C8-BAD8-305A-8D7D1023A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D8813F-F891-0F62-B037-EE6F11C1B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C129E4-11F4-29D0-88D7-422C5D68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35027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F562143-275A-37BC-483A-14C50B557C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AB4183B-0906-6693-A084-9EE65F1D6F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A0ED1F-F4B0-1C75-AA06-91D5EE6DD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1EFCD5-7769-EC6E-4E89-054A33A99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88C428-EA39-5003-2EDD-2CB66AB1D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245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C23FC5-6136-544F-42D6-15007C693C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58FA324-2D82-720D-F294-A74179B705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68129C-C30B-CE96-A7DD-23A36BF21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8EA-F49F-40E6-B5B7-93BB2DE70FF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82CD72-459F-C3C5-02FD-81883E50C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98183-F772-954C-BDD2-D51685660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222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3279E7-3FE5-EF3D-B22D-CC6B9BDC5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88783F-526B-1AC6-291A-F0C3BC2CD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BF38B6-58C2-EEEF-4ACB-8B5FFB79E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8EA-F49F-40E6-B5B7-93BB2DE70FF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2DCD21-D2EB-39FA-33CE-A4C5FF2A5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984CE0-3529-A282-D161-D36D581E9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7254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82C4B5-40D0-AC4B-3180-3AB6D0058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1ADE6B-3127-13E9-A0AD-D7F1CFF2D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34AE99-875C-661A-605F-DD4767B86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8EA-F49F-40E6-B5B7-93BB2DE70FF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6458C4-BF59-1FEB-F05C-072693B4C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14DAB8-98EA-164F-5839-DD2722794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2276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09007-06E7-D360-0CB5-2B2C70EAE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D5BD34-4D82-7CBB-40C6-BC48785F1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8D823C-8B0D-3EFF-9E45-4854CE154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C1CB10-E894-0CE4-A463-2021FE775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8EA-F49F-40E6-B5B7-93BB2DE70FF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2B652F-73B6-592A-3673-CA527C4A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E0C34A-0214-0693-8C52-50DE07572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393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4C5D3F-5802-D2E1-150F-E5A421E99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EDE59E-5E19-7FBD-290D-3C83E46F3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7D8B18-98E8-0A0F-6B7B-50123813C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75B881-05C7-6163-506F-216C1C84D4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24F6010-4C3A-6E73-8C33-1EA2B1F26F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838103A-3C00-8EB6-324D-FF563E522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8EA-F49F-40E6-B5B7-93BB2DE70FF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4D2E459-DC46-ABF5-E16C-5F78B1478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3E5E2A5-27DC-C36E-5FAD-A3D6A1F7E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394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AA9D3-19A5-32E2-AD1D-1111E247D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7F929D-B1AE-45D8-D170-8D9FEA46A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8EA-F49F-40E6-B5B7-93BB2DE70FF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E83310E-2C01-EB72-75C0-8FBA41DFB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7A71B8-41F8-6165-9B51-D0380393B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684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D5746B0-B375-63EB-5A89-D910BD3A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8EA-F49F-40E6-B5B7-93BB2DE70FF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0F723F7-4921-E6B1-03E5-ADFB94987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29162A-74F0-659C-DCB1-370A16EB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1687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9FBF7-6FB6-D299-2834-C22A59CE6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F12529-460D-44C7-848E-4437F87E4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8CD889-6A64-E670-2515-83DD0A081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AB89B4-7041-639B-A7BD-A6736B7BB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8EA-F49F-40E6-B5B7-93BB2DE70FF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73463A-C3FC-0DBB-47F8-DE6032BF8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ADD507-6B77-F3BD-C1E4-E18F4CCD6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3843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7D9F49-F271-59D2-64C6-6126774D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CB7BC29-72D0-233F-4119-E75054A49E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94F06C-0B77-9890-16B3-14563C29C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BC774F-30B0-D885-C3D8-67C60B9E2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8EA-F49F-40E6-B5B7-93BB2DE70FF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9FE1659-5C32-AEE0-91FC-B006A9C4B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4010B6-69B2-F9DF-1B96-5B600DC7A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372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841E64-3F58-557B-F9B7-CC5F2C3D5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D43D466-BEA6-115A-7AF3-1396FDC8B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93A861-53C8-BAD8-305A-8D7D1023A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8EA-F49F-40E6-B5B7-93BB2DE70FF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D8813F-F891-0F62-B037-EE6F11C1B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C129E4-11F4-29D0-88D7-422C5D68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8233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F562143-275A-37BC-483A-14C50B557C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AB4183B-0906-6693-A084-9EE65F1D6F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A0ED1F-F4B0-1C75-AA06-91D5EE6DD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B8EA-F49F-40E6-B5B7-93BB2DE70FF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1EFCD5-7769-EC6E-4E89-054A33A99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88C428-EA39-5003-2EDD-2CB66AB1D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7382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9626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783360" y="816480"/>
            <a:ext cx="1079856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fr-FR"/>
              <a:t>Modifiez le style du titre</a:t>
            </a:r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09600" y="1604520"/>
            <a:ext cx="1097184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fr-FR"/>
              <a:t>Modifiez le style des sous-titres du masque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839899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783360" y="816480"/>
            <a:ext cx="10798560" cy="11394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fr-FR"/>
              <a:t>Modifiez le style du titre</a:t>
            </a:r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1840" cy="397692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41115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D5F3629-2095-E41A-3EDB-90A92B542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784680-33D8-BEE2-950E-4CDD5B455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052478-1F4B-186E-DBDF-61D156A1A4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F16DF1-4857-67C3-5A18-1A8CF9E7D1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C67ABB-8A8C-77DB-B706-92F2052905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924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D5F3629-2095-E41A-3EDB-90A92B542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784680-33D8-BEE2-950E-4CDD5B455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052478-1F4B-186E-DBDF-61D156A1A4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ECB8EA-F49F-40E6-B5B7-93BB2DE70FF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F16DF1-4857-67C3-5A18-1A8CF9E7D1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C67ABB-8A8C-77DB-B706-92F2052905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8A1598-B9A6-4561-AE25-E2968562BC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2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5DA7D-D0C3-1829-880F-A77D0CFEF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302154-6AA1-7982-1AFF-A214ACFA5D33}"/>
              </a:ext>
            </a:extLst>
          </p:cNvPr>
          <p:cNvSpPr txBox="1">
            <a:spLocks/>
          </p:cNvSpPr>
          <p:nvPr/>
        </p:nvSpPr>
        <p:spPr>
          <a:xfrm>
            <a:off x="1040940" y="341636"/>
            <a:ext cx="10556532" cy="1117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SzPct val="60000"/>
              <a:tabLst>
                <a:tab pos="355600" algn="l"/>
              </a:tabLst>
            </a:pPr>
            <a:endParaRPr lang="fr-FR" sz="2800" b="1" dirty="0">
              <a:solidFill>
                <a:srgbClr val="0A8867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5600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SzPct val="60000"/>
              <a:tabLst>
                <a:tab pos="355600" algn="l"/>
              </a:tabLst>
            </a:pPr>
            <a:r>
              <a:rPr lang="fr-FR" sz="2800" b="1" dirty="0">
                <a:solidFill>
                  <a:srgbClr val="0A886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Désignation des représentants du Parc dans les structures partenaires</a:t>
            </a:r>
          </a:p>
        </p:txBody>
      </p:sp>
      <p:sp>
        <p:nvSpPr>
          <p:cNvPr id="5" name="CustomShape 1">
            <a:extLst>
              <a:ext uri="{FF2B5EF4-FFF2-40B4-BE49-F238E27FC236}">
                <a16:creationId xmlns:a16="http://schemas.microsoft.com/office/drawing/2014/main" id="{B6007AB6-47DE-0B3F-4860-2095FBC92798}"/>
              </a:ext>
            </a:extLst>
          </p:cNvPr>
          <p:cNvSpPr/>
          <p:nvPr/>
        </p:nvSpPr>
        <p:spPr>
          <a:xfrm>
            <a:off x="1040940" y="-148545"/>
            <a:ext cx="8098560" cy="12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457200"/>
            <a:r>
              <a:rPr lang="fr-FR" sz="4400" b="1" spc="-1" dirty="0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Décisions</a:t>
            </a:r>
            <a:endParaRPr sz="4400" b="1" spc="-1" dirty="0">
              <a:solidFill>
                <a:srgbClr val="0066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2A1A9F3-D1C9-2DD5-974C-085F9D0CE127}"/>
              </a:ext>
            </a:extLst>
          </p:cNvPr>
          <p:cNvSpPr txBox="1"/>
          <p:nvPr/>
        </p:nvSpPr>
        <p:spPr>
          <a:xfrm>
            <a:off x="105506" y="5863077"/>
            <a:ext cx="10374923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fr-FR" dirty="0"/>
              <a:t>Les candidats se présentent pour chaque poste à pourvoir, puis il est procédé à l’élection</a:t>
            </a:r>
          </a:p>
          <a:p>
            <a:r>
              <a:rPr lang="fr-FR" dirty="0"/>
              <a:t>La Présidente propose </a:t>
            </a:r>
          </a:p>
          <a:p>
            <a:r>
              <a:rPr lang="fr-FR" dirty="0"/>
              <a:t>-D’APPROUVER les désignations retenues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699FA37-EF7E-BF17-8E14-6B218CB00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248664"/>
              </p:ext>
            </p:extLst>
          </p:nvPr>
        </p:nvGraphicFramePr>
        <p:xfrm>
          <a:off x="594528" y="1459468"/>
          <a:ext cx="10673241" cy="415605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662396">
                  <a:extLst>
                    <a:ext uri="{9D8B030D-6E8A-4147-A177-3AD203B41FA5}">
                      <a16:colId xmlns:a16="http://schemas.microsoft.com/office/drawing/2014/main" val="1487041852"/>
                    </a:ext>
                  </a:extLst>
                </a:gridCol>
                <a:gridCol w="3934469">
                  <a:extLst>
                    <a:ext uri="{9D8B030D-6E8A-4147-A177-3AD203B41FA5}">
                      <a16:colId xmlns:a16="http://schemas.microsoft.com/office/drawing/2014/main" val="260063082"/>
                    </a:ext>
                  </a:extLst>
                </a:gridCol>
                <a:gridCol w="2738053">
                  <a:extLst>
                    <a:ext uri="{9D8B030D-6E8A-4147-A177-3AD203B41FA5}">
                      <a16:colId xmlns:a16="http://schemas.microsoft.com/office/drawing/2014/main" val="2814265237"/>
                    </a:ext>
                  </a:extLst>
                </a:gridCol>
                <a:gridCol w="1338323">
                  <a:extLst>
                    <a:ext uri="{9D8B030D-6E8A-4147-A177-3AD203B41FA5}">
                      <a16:colId xmlns:a16="http://schemas.microsoft.com/office/drawing/2014/main" val="1391765844"/>
                    </a:ext>
                  </a:extLst>
                </a:gridCol>
              </a:tblGrid>
              <a:tr h="105364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Thème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Nom de la structure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Représentant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Siège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1666649216"/>
                  </a:ext>
                </a:extLst>
              </a:tr>
              <a:tr h="91621"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Leader Ardèche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Comité de programmation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Thierry Lagrange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b"/>
                </a:tc>
                <a:extLst>
                  <a:ext uri="{0D108BD9-81ED-4DB2-BD59-A6C34878D82A}">
                    <a16:rowId xmlns:a16="http://schemas.microsoft.com/office/drawing/2014/main" val="2996218627"/>
                  </a:ext>
                </a:extLst>
              </a:tr>
              <a:tr h="916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Françoise Rieu Fromentin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Suppléant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b"/>
                </a:tc>
                <a:extLst>
                  <a:ext uri="{0D108BD9-81ED-4DB2-BD59-A6C34878D82A}">
                    <a16:rowId xmlns:a16="http://schemas.microsoft.com/office/drawing/2014/main" val="1709167525"/>
                  </a:ext>
                </a:extLst>
              </a:tr>
              <a:tr h="91621"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Energie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Agence Locale de l’Energie et du Climat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Florence </a:t>
                      </a:r>
                      <a:r>
                        <a:rPr lang="fr-FR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Cerbaï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b"/>
                </a:tc>
                <a:extLst>
                  <a:ext uri="{0D108BD9-81ED-4DB2-BD59-A6C34878D82A}">
                    <a16:rowId xmlns:a16="http://schemas.microsoft.com/office/drawing/2014/main" val="2439454858"/>
                  </a:ext>
                </a:extLst>
              </a:tr>
              <a:tr h="916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Joel Boyer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Suppléant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b"/>
                </a:tc>
                <a:extLst>
                  <a:ext uri="{0D108BD9-81ED-4DB2-BD59-A6C34878D82A}">
                    <a16:rowId xmlns:a16="http://schemas.microsoft.com/office/drawing/2014/main" val="1025498970"/>
                  </a:ext>
                </a:extLst>
              </a:tr>
              <a:tr h="411666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Energie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Association nationale des centrales villageoises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Joel Boyer</a:t>
                      </a: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3600307721"/>
                  </a:ext>
                </a:extLst>
              </a:tr>
              <a:tr h="91621"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Biodiversité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Agence régionale de la biodiversité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Catherine </a:t>
                      </a:r>
                      <a:r>
                        <a:rPr lang="fr-FR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Usala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b"/>
                </a:tc>
                <a:extLst>
                  <a:ext uri="{0D108BD9-81ED-4DB2-BD59-A6C34878D82A}">
                    <a16:rowId xmlns:a16="http://schemas.microsoft.com/office/drawing/2014/main" val="1270414945"/>
                  </a:ext>
                </a:extLst>
              </a:tr>
              <a:tr h="9162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Nicolas </a:t>
                      </a:r>
                      <a:r>
                        <a:rPr lang="fr-FR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Duroure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Suppléant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b"/>
                </a:tc>
                <a:extLst>
                  <a:ext uri="{0D108BD9-81ED-4DB2-BD59-A6C34878D82A}">
                    <a16:rowId xmlns:a16="http://schemas.microsoft.com/office/drawing/2014/main" val="2083664888"/>
                  </a:ext>
                </a:extLst>
              </a:tr>
              <a:tr h="183242">
                <a:tc rowSpan="4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Commission Locale de l’Eau (CLE) et </a:t>
                      </a:r>
                      <a:r>
                        <a:rPr lang="fr-FR" sz="1600" b="0" dirty="0" err="1">
                          <a:effectLst/>
                        </a:rPr>
                        <a:t>Schema</a:t>
                      </a:r>
                      <a:r>
                        <a:rPr lang="fr-FR" sz="1600" b="0" dirty="0">
                          <a:effectLst/>
                        </a:rPr>
                        <a:t> d’</a:t>
                      </a:r>
                      <a:r>
                        <a:rPr lang="fr-FR" sz="1600" b="0" dirty="0" err="1">
                          <a:effectLst/>
                        </a:rPr>
                        <a:t>Amenagement</a:t>
                      </a:r>
                      <a:r>
                        <a:rPr lang="fr-FR" sz="1600" b="0" dirty="0">
                          <a:effectLst/>
                        </a:rPr>
                        <a:t> et de Gestion des Eaux (SAGE)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Loire Amont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Bernadette Roche </a:t>
                      </a: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1193290932"/>
                  </a:ext>
                </a:extLst>
              </a:tr>
              <a:tr h="4222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Ardèche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Vincent Guillo</a:t>
                      </a: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3944849218"/>
                  </a:ext>
                </a:extLst>
              </a:tr>
              <a:tr h="18324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CEZE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Carine Vidal</a:t>
                      </a: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3080721488"/>
                  </a:ext>
                </a:extLst>
              </a:tr>
              <a:tr h="183242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Lignon du Velay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Isabelle Leveque</a:t>
                      </a: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2011979284"/>
                  </a:ext>
                </a:extLst>
              </a:tr>
              <a:tr h="183242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Eau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Projet de Territoire pour la Gestion de l’Eau Eyrieux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Anne </a:t>
                      </a:r>
                      <a:r>
                        <a:rPr lang="fr-FR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Dontenwill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Référent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1372836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107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08DE5-C32D-72B4-E35D-3BDA90B9F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622309-2787-4B96-4944-A241C9B6B727}"/>
              </a:ext>
            </a:extLst>
          </p:cNvPr>
          <p:cNvSpPr txBox="1">
            <a:spLocks/>
          </p:cNvSpPr>
          <p:nvPr/>
        </p:nvSpPr>
        <p:spPr>
          <a:xfrm>
            <a:off x="1040940" y="341636"/>
            <a:ext cx="10556532" cy="1117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SzPct val="60000"/>
              <a:tabLst>
                <a:tab pos="355600" algn="l"/>
              </a:tabLst>
            </a:pPr>
            <a:endParaRPr lang="fr-FR" sz="2800" b="1" dirty="0">
              <a:solidFill>
                <a:srgbClr val="0A8867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5600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SzPct val="60000"/>
              <a:tabLst>
                <a:tab pos="355600" algn="l"/>
              </a:tabLst>
            </a:pPr>
            <a:r>
              <a:rPr lang="fr-FR" sz="2800" b="1" dirty="0">
                <a:solidFill>
                  <a:srgbClr val="0A886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Désignation des représentants du Parc dans les structures partenaires</a:t>
            </a:r>
          </a:p>
        </p:txBody>
      </p:sp>
      <p:sp>
        <p:nvSpPr>
          <p:cNvPr id="5" name="CustomShape 1">
            <a:extLst>
              <a:ext uri="{FF2B5EF4-FFF2-40B4-BE49-F238E27FC236}">
                <a16:creationId xmlns:a16="http://schemas.microsoft.com/office/drawing/2014/main" id="{DE0BCB01-17B0-25F7-80BF-543237604452}"/>
              </a:ext>
            </a:extLst>
          </p:cNvPr>
          <p:cNvSpPr/>
          <p:nvPr/>
        </p:nvSpPr>
        <p:spPr>
          <a:xfrm>
            <a:off x="1040940" y="-148545"/>
            <a:ext cx="8098560" cy="12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457200"/>
            <a:r>
              <a:rPr lang="fr-FR" sz="4400" b="1" spc="-1" dirty="0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Décisions</a:t>
            </a:r>
            <a:endParaRPr sz="4400" b="1" spc="-1" dirty="0">
              <a:solidFill>
                <a:srgbClr val="0066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69821F7-8567-3C1E-E2F2-B1B676884A66}"/>
              </a:ext>
            </a:extLst>
          </p:cNvPr>
          <p:cNvSpPr txBox="1"/>
          <p:nvPr/>
        </p:nvSpPr>
        <p:spPr>
          <a:xfrm>
            <a:off x="105506" y="5863077"/>
            <a:ext cx="10374923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fr-FR" dirty="0"/>
              <a:t>Les candidats se présentent pour chaque poste à pourvoir, puis il est procédé à l’élection</a:t>
            </a:r>
          </a:p>
          <a:p>
            <a:r>
              <a:rPr lang="fr-FR" dirty="0"/>
              <a:t>La Présidente propose </a:t>
            </a:r>
          </a:p>
          <a:p>
            <a:r>
              <a:rPr lang="fr-FR" dirty="0"/>
              <a:t>-D’APPROUVER les désignations retenues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7053121-4C6A-88DB-2B11-02C116925A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101142"/>
              </p:ext>
            </p:extLst>
          </p:nvPr>
        </p:nvGraphicFramePr>
        <p:xfrm>
          <a:off x="736141" y="1636916"/>
          <a:ext cx="10011677" cy="392024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497373">
                  <a:extLst>
                    <a:ext uri="{9D8B030D-6E8A-4147-A177-3AD203B41FA5}">
                      <a16:colId xmlns:a16="http://schemas.microsoft.com/office/drawing/2014/main" val="1487041852"/>
                    </a:ext>
                  </a:extLst>
                </a:gridCol>
                <a:gridCol w="3690597">
                  <a:extLst>
                    <a:ext uri="{9D8B030D-6E8A-4147-A177-3AD203B41FA5}">
                      <a16:colId xmlns:a16="http://schemas.microsoft.com/office/drawing/2014/main" val="260063082"/>
                    </a:ext>
                  </a:extLst>
                </a:gridCol>
                <a:gridCol w="2395735">
                  <a:extLst>
                    <a:ext uri="{9D8B030D-6E8A-4147-A177-3AD203B41FA5}">
                      <a16:colId xmlns:a16="http://schemas.microsoft.com/office/drawing/2014/main" val="2814265237"/>
                    </a:ext>
                  </a:extLst>
                </a:gridCol>
                <a:gridCol w="1427972">
                  <a:extLst>
                    <a:ext uri="{9D8B030D-6E8A-4147-A177-3AD203B41FA5}">
                      <a16:colId xmlns:a16="http://schemas.microsoft.com/office/drawing/2014/main" val="1391765844"/>
                    </a:ext>
                  </a:extLst>
                </a:gridCol>
              </a:tblGrid>
              <a:tr h="301241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Thème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Nom de la structure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Représentant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Siège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1666649216"/>
                  </a:ext>
                </a:extLst>
              </a:tr>
              <a:tr h="301241"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Itinérances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Plan Départementale des Espaces Sites et Itinéraires  Haute loire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Thierry Leclerc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Titulaire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b"/>
                </a:tc>
                <a:extLst>
                  <a:ext uri="{0D108BD9-81ED-4DB2-BD59-A6C34878D82A}">
                    <a16:rowId xmlns:a16="http://schemas.microsoft.com/office/drawing/2014/main" val="3814323376"/>
                  </a:ext>
                </a:extLst>
              </a:tr>
              <a:tr h="3194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Manuela Ariel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Suppléant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b"/>
                </a:tc>
                <a:extLst>
                  <a:ext uri="{0D108BD9-81ED-4DB2-BD59-A6C34878D82A}">
                    <a16:rowId xmlns:a16="http://schemas.microsoft.com/office/drawing/2014/main" val="2654972274"/>
                  </a:ext>
                </a:extLst>
              </a:tr>
              <a:tr h="301241"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Itinérances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Commission Départementale des      Espaces, Sites et Itinéraires Ardèche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Antoine Alexandre </a:t>
                      </a:r>
                      <a:r>
                        <a:rPr lang="fr-FR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Cavroy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b"/>
                </a:tc>
                <a:extLst>
                  <a:ext uri="{0D108BD9-81ED-4DB2-BD59-A6C34878D82A}">
                    <a16:rowId xmlns:a16="http://schemas.microsoft.com/office/drawing/2014/main" val="3739750010"/>
                  </a:ext>
                </a:extLst>
              </a:tr>
              <a:tr h="3194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Gilles Arnaud</a:t>
                      </a:r>
                    </a:p>
                  </a:txBody>
                  <a:tcPr marL="21378" marR="21378" marT="0" marB="0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Suppléant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b"/>
                </a:tc>
                <a:extLst>
                  <a:ext uri="{0D108BD9-81ED-4DB2-BD59-A6C34878D82A}">
                    <a16:rowId xmlns:a16="http://schemas.microsoft.com/office/drawing/2014/main" val="1186152918"/>
                  </a:ext>
                </a:extLst>
              </a:tr>
              <a:tr h="620713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Forêt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CERF  Centre d'Echanges et de Ressources Foncières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Francis Giraud</a:t>
                      </a:r>
                    </a:p>
                    <a:p>
                      <a:pPr algn="l" fontAlgn="b">
                        <a:buNone/>
                      </a:pP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21378" marR="21378" marT="0" marB="0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4020221095"/>
                  </a:ext>
                </a:extLst>
              </a:tr>
              <a:tr h="480490"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Forêt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Association Départementale  des Communes Forestières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Francis Giraud</a:t>
                      </a:r>
                    </a:p>
                    <a:p>
                      <a:pPr algn="l" fontAlgn="b">
                        <a:buNone/>
                      </a:pP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1496674590"/>
                  </a:ext>
                </a:extLst>
              </a:tr>
              <a:tr h="3194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Sandra Etna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Suppléant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1499033180"/>
                  </a:ext>
                </a:extLst>
              </a:tr>
              <a:tr h="301241"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Agriculture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CDOA   Commission Départementale d’Orientation agricole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Benoit Dupuy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b"/>
                </a:tc>
                <a:extLst>
                  <a:ext uri="{0D108BD9-81ED-4DB2-BD59-A6C34878D82A}">
                    <a16:rowId xmlns:a16="http://schemas.microsoft.com/office/drawing/2014/main" val="428886649"/>
                  </a:ext>
                </a:extLst>
              </a:tr>
              <a:tr h="63894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6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Fangier</a:t>
                      </a:r>
                      <a:r>
                        <a:rPr lang="fr-FR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Paul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Suppléant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b"/>
                </a:tc>
                <a:extLst>
                  <a:ext uri="{0D108BD9-81ED-4DB2-BD59-A6C34878D82A}">
                    <a16:rowId xmlns:a16="http://schemas.microsoft.com/office/drawing/2014/main" val="2818579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3989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D5B85-E4D8-C92B-9AF6-9D5B00DA3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38FD0-CC60-3B14-19EE-1C6631F98326}"/>
              </a:ext>
            </a:extLst>
          </p:cNvPr>
          <p:cNvSpPr txBox="1">
            <a:spLocks/>
          </p:cNvSpPr>
          <p:nvPr/>
        </p:nvSpPr>
        <p:spPr>
          <a:xfrm>
            <a:off x="1040940" y="341636"/>
            <a:ext cx="10556532" cy="1117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SzPct val="60000"/>
              <a:tabLst>
                <a:tab pos="355600" algn="l"/>
              </a:tabLst>
            </a:pPr>
            <a:endParaRPr lang="fr-FR" sz="2800" b="1" dirty="0">
              <a:solidFill>
                <a:srgbClr val="0A8867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5600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SzPct val="60000"/>
              <a:tabLst>
                <a:tab pos="355600" algn="l"/>
              </a:tabLst>
            </a:pPr>
            <a:r>
              <a:rPr lang="fr-FR" sz="2800" b="1" dirty="0">
                <a:solidFill>
                  <a:srgbClr val="0A886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Désignation des représentants du Parc dans les structures partenaires</a:t>
            </a:r>
          </a:p>
        </p:txBody>
      </p:sp>
      <p:sp>
        <p:nvSpPr>
          <p:cNvPr id="5" name="CustomShape 1">
            <a:extLst>
              <a:ext uri="{FF2B5EF4-FFF2-40B4-BE49-F238E27FC236}">
                <a16:creationId xmlns:a16="http://schemas.microsoft.com/office/drawing/2014/main" id="{FA6E2F80-FF7F-0B95-7933-21EB42A00CAA}"/>
              </a:ext>
            </a:extLst>
          </p:cNvPr>
          <p:cNvSpPr/>
          <p:nvPr/>
        </p:nvSpPr>
        <p:spPr>
          <a:xfrm>
            <a:off x="1040940" y="-148545"/>
            <a:ext cx="8098560" cy="12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457200"/>
            <a:r>
              <a:rPr lang="fr-FR" sz="4400" b="1" spc="-1" dirty="0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Décisions</a:t>
            </a:r>
            <a:endParaRPr sz="4400" b="1" spc="-1" dirty="0">
              <a:solidFill>
                <a:srgbClr val="0066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0AD333-B506-10EE-7B67-8DD13097A8AB}"/>
              </a:ext>
            </a:extLst>
          </p:cNvPr>
          <p:cNvSpPr txBox="1"/>
          <p:nvPr/>
        </p:nvSpPr>
        <p:spPr>
          <a:xfrm>
            <a:off x="105506" y="5863077"/>
            <a:ext cx="10374923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fr-FR" dirty="0"/>
              <a:t>Les candidats se présentent pour chaque poste à pourvoir, puis il est procédé à l’élection</a:t>
            </a:r>
          </a:p>
          <a:p>
            <a:r>
              <a:rPr lang="fr-FR" dirty="0"/>
              <a:t>La Présidente propose </a:t>
            </a:r>
          </a:p>
          <a:p>
            <a:r>
              <a:rPr lang="fr-FR" dirty="0"/>
              <a:t>-D’APPROUVER les désignations retenues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6848B81-C69F-D1C8-CFF3-3C6B54BD01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998709"/>
              </p:ext>
            </p:extLst>
          </p:nvPr>
        </p:nvGraphicFramePr>
        <p:xfrm>
          <a:off x="1401374" y="2012753"/>
          <a:ext cx="10196097" cy="214731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103826">
                  <a:extLst>
                    <a:ext uri="{9D8B030D-6E8A-4147-A177-3AD203B41FA5}">
                      <a16:colId xmlns:a16="http://schemas.microsoft.com/office/drawing/2014/main" val="1487041852"/>
                    </a:ext>
                  </a:extLst>
                </a:gridCol>
                <a:gridCol w="4198129">
                  <a:extLst>
                    <a:ext uri="{9D8B030D-6E8A-4147-A177-3AD203B41FA5}">
                      <a16:colId xmlns:a16="http://schemas.microsoft.com/office/drawing/2014/main" val="260063082"/>
                    </a:ext>
                  </a:extLst>
                </a:gridCol>
                <a:gridCol w="2412125">
                  <a:extLst>
                    <a:ext uri="{9D8B030D-6E8A-4147-A177-3AD203B41FA5}">
                      <a16:colId xmlns:a16="http://schemas.microsoft.com/office/drawing/2014/main" val="2814265237"/>
                    </a:ext>
                  </a:extLst>
                </a:gridCol>
                <a:gridCol w="1482017">
                  <a:extLst>
                    <a:ext uri="{9D8B030D-6E8A-4147-A177-3AD203B41FA5}">
                      <a16:colId xmlns:a16="http://schemas.microsoft.com/office/drawing/2014/main" val="1391765844"/>
                    </a:ext>
                  </a:extLst>
                </a:gridCol>
              </a:tblGrid>
              <a:tr h="105364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Thème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Nom de la structure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Représentant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Siège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1666649216"/>
                  </a:ext>
                </a:extLst>
              </a:tr>
              <a:tr h="261119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Tourisme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Ardèche Tourisme- Agence de Développement Touristique de l’Ardèche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AA </a:t>
                      </a:r>
                      <a:r>
                        <a:rPr lang="fr-FR" sz="1600" b="0" dirty="0" err="1">
                          <a:effectLst/>
                        </a:rPr>
                        <a:t>Cavroy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Titulaire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3961716928"/>
                  </a:ext>
                </a:extLst>
              </a:tr>
              <a:tr h="219890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Tourisme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Emerveillés par l'Ardèche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Francis Giraud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182422896"/>
                  </a:ext>
                </a:extLst>
              </a:tr>
              <a:tr h="183242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Education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Mission locale Ardèche Méridionale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Ingrid Petit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Titulaire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610561237"/>
                  </a:ext>
                </a:extLst>
              </a:tr>
              <a:tr h="137431"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RH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 rowSpan="2"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CNAS- Comité national des Actions Sociales</a:t>
                      </a:r>
                      <a:br>
                        <a:rPr lang="fr-FR" sz="1600" b="0" dirty="0">
                          <a:effectLst/>
                        </a:rPr>
                      </a:br>
                      <a:r>
                        <a:rPr lang="fr-FR" sz="1600" b="0" dirty="0">
                          <a:effectLst/>
                        </a:rPr>
                        <a:t>Comité national des œuvres sociales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Thierry Lagrange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Titulaire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2924321509"/>
                  </a:ext>
                </a:extLst>
              </a:tr>
              <a:tr h="9983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Violaine </a:t>
                      </a:r>
                      <a:r>
                        <a:rPr lang="fr-FR" sz="1600" b="0" dirty="0" err="1">
                          <a:effectLst/>
                        </a:rPr>
                        <a:t>Suzac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Technicien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1942020521"/>
                  </a:ext>
                </a:extLst>
              </a:tr>
              <a:tr h="183242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Informatique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>
                          <a:effectLst/>
                        </a:rPr>
                        <a:t>NUMERIAN</a:t>
                      </a:r>
                      <a:endParaRPr lang="fr-FR" sz="1600" b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Joel Boyer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600" b="0" dirty="0">
                          <a:effectLst/>
                        </a:rPr>
                        <a:t>Titulaire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21378" marR="21378" marT="0" marB="0" anchor="ctr"/>
                </a:tc>
                <a:extLst>
                  <a:ext uri="{0D108BD9-81ED-4DB2-BD59-A6C34878D82A}">
                    <a16:rowId xmlns:a16="http://schemas.microsoft.com/office/drawing/2014/main" val="15770934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8295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3EA89-8D4B-BE20-5E3D-4353916C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64769A-5BC7-C360-8F9C-D896CCAECF3C}"/>
              </a:ext>
            </a:extLst>
          </p:cNvPr>
          <p:cNvSpPr txBox="1">
            <a:spLocks/>
          </p:cNvSpPr>
          <p:nvPr/>
        </p:nvSpPr>
        <p:spPr>
          <a:xfrm>
            <a:off x="1040940" y="341636"/>
            <a:ext cx="10556532" cy="1117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SzPct val="60000"/>
              <a:tabLst>
                <a:tab pos="355600" algn="l"/>
              </a:tabLst>
            </a:pPr>
            <a:endParaRPr lang="fr-FR" sz="2800" b="1" dirty="0">
              <a:solidFill>
                <a:srgbClr val="0A8867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5600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SzPct val="60000"/>
              <a:tabLst>
                <a:tab pos="355600" algn="l"/>
              </a:tabLst>
            </a:pPr>
            <a:r>
              <a:rPr lang="fr-FR" sz="2800" b="1" dirty="0">
                <a:solidFill>
                  <a:srgbClr val="0A886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Désignation des représentants du Parc dans les structures partenaires CAO commission d’appel d’offres</a:t>
            </a:r>
          </a:p>
        </p:txBody>
      </p:sp>
      <p:sp>
        <p:nvSpPr>
          <p:cNvPr id="5" name="CustomShape 1">
            <a:extLst>
              <a:ext uri="{FF2B5EF4-FFF2-40B4-BE49-F238E27FC236}">
                <a16:creationId xmlns:a16="http://schemas.microsoft.com/office/drawing/2014/main" id="{40CF284E-E7C2-8C0E-5E4F-639D69E42840}"/>
              </a:ext>
            </a:extLst>
          </p:cNvPr>
          <p:cNvSpPr/>
          <p:nvPr/>
        </p:nvSpPr>
        <p:spPr>
          <a:xfrm>
            <a:off x="1040940" y="-148545"/>
            <a:ext cx="8098560" cy="12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457200"/>
            <a:r>
              <a:rPr lang="fr-FR" sz="4400" b="1" spc="-1" dirty="0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Décisions</a:t>
            </a:r>
            <a:endParaRPr sz="4400" b="1" spc="-1" dirty="0">
              <a:solidFill>
                <a:srgbClr val="0066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5526D09-91E6-4C5C-5F9B-9745E481B0C2}"/>
              </a:ext>
            </a:extLst>
          </p:cNvPr>
          <p:cNvSpPr txBox="1"/>
          <p:nvPr/>
        </p:nvSpPr>
        <p:spPr>
          <a:xfrm>
            <a:off x="316521" y="4544616"/>
            <a:ext cx="10374923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fr-FR" dirty="0"/>
              <a:t>Les candidats se présentent pour chaque poste à pourvoir, puis il est procédé à l’élection</a:t>
            </a:r>
          </a:p>
          <a:p>
            <a:r>
              <a:rPr lang="fr-FR" dirty="0"/>
              <a:t>La Présidente propose </a:t>
            </a:r>
          </a:p>
          <a:p>
            <a:r>
              <a:rPr lang="fr-FR" dirty="0"/>
              <a:t>-D’APPROUVER les désignations retenues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61BF676-ACF6-BDCC-A69C-5459F85CC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591750"/>
              </p:ext>
            </p:extLst>
          </p:nvPr>
        </p:nvGraphicFramePr>
        <p:xfrm>
          <a:off x="3176954" y="1735217"/>
          <a:ext cx="5014546" cy="27774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1554">
                  <a:extLst>
                    <a:ext uri="{9D8B030D-6E8A-4147-A177-3AD203B41FA5}">
                      <a16:colId xmlns:a16="http://schemas.microsoft.com/office/drawing/2014/main" val="2361335637"/>
                    </a:ext>
                  </a:extLst>
                </a:gridCol>
                <a:gridCol w="2592992">
                  <a:extLst>
                    <a:ext uri="{9D8B030D-6E8A-4147-A177-3AD203B41FA5}">
                      <a16:colId xmlns:a16="http://schemas.microsoft.com/office/drawing/2014/main" val="35654803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600" u="none" strike="noStrike">
                          <a:effectLst/>
                        </a:rPr>
                        <a:t>Joel Boyer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>
                          <a:effectLst/>
                        </a:rPr>
                        <a:t>Titulaire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92321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600" u="none" strike="noStrike" dirty="0">
                          <a:effectLst/>
                        </a:rPr>
                        <a:t>Antoine Alexandre </a:t>
                      </a:r>
                      <a:r>
                        <a:rPr lang="fr-FR" sz="1600" u="none" strike="noStrike" dirty="0" err="1">
                          <a:effectLst/>
                        </a:rPr>
                        <a:t>Cavroy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>
                          <a:effectLst/>
                        </a:rPr>
                        <a:t>Titulaire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6117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>
                          <a:effectLst/>
                        </a:rPr>
                        <a:t>Thierry Lagrange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>
                          <a:effectLst/>
                        </a:rPr>
                        <a:t>Titulaire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766832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 dirty="0" err="1">
                          <a:effectLst/>
                        </a:rPr>
                        <a:t>Françis</a:t>
                      </a:r>
                      <a:r>
                        <a:rPr lang="fr-FR" sz="1600" u="none" strike="noStrike" dirty="0">
                          <a:effectLst/>
                        </a:rPr>
                        <a:t> Giraud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>
                          <a:effectLst/>
                        </a:rPr>
                        <a:t>Titulaire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17763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Ali-Patrick </a:t>
                      </a:r>
                      <a:r>
                        <a:rPr lang="fr-F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Loualhala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 dirty="0">
                          <a:effectLst/>
                        </a:rPr>
                        <a:t>Titulaire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86605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 dirty="0">
                          <a:effectLst/>
                        </a:rPr>
                        <a:t>Isabelle </a:t>
                      </a:r>
                      <a:r>
                        <a:rPr lang="fr-FR" sz="1600" u="none" strike="noStrike" dirty="0" err="1">
                          <a:effectLst/>
                        </a:rPr>
                        <a:t>Massebeuf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>
                          <a:effectLst/>
                        </a:rPr>
                        <a:t>Suppléant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258857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Catherine </a:t>
                      </a:r>
                      <a:r>
                        <a:rPr lang="fr-FR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Usala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>
                          <a:effectLst/>
                        </a:rPr>
                        <a:t>Suppléant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322849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 dirty="0">
                          <a:effectLst/>
                        </a:rPr>
                        <a:t>Françoise Rieu Fromentin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>
                          <a:effectLst/>
                        </a:rPr>
                        <a:t>Suppléant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5763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>
                          <a:effectLst/>
                        </a:rPr>
                        <a:t>Thierry Leclerc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>
                          <a:effectLst/>
                        </a:rPr>
                        <a:t>Suppléant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71831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>
                          <a:effectLst/>
                        </a:rPr>
                        <a:t>Ingrid Petit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600" u="none" strike="noStrike" dirty="0">
                          <a:effectLst/>
                        </a:rPr>
                        <a:t>Suppléant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2771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755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688C5-D80D-E542-76A1-5F0F1593B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7F5396-2789-3AFA-24C8-3BD6A557CF4A}"/>
              </a:ext>
            </a:extLst>
          </p:cNvPr>
          <p:cNvSpPr txBox="1">
            <a:spLocks/>
          </p:cNvSpPr>
          <p:nvPr/>
        </p:nvSpPr>
        <p:spPr>
          <a:xfrm>
            <a:off x="1040940" y="341636"/>
            <a:ext cx="10556532" cy="1117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SzPct val="60000"/>
              <a:tabLst>
                <a:tab pos="355600" algn="l"/>
              </a:tabLst>
            </a:pPr>
            <a:endParaRPr lang="fr-FR" sz="2800" b="1" dirty="0">
              <a:solidFill>
                <a:srgbClr val="0A8867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5600">
              <a:lnSpc>
                <a:spcPct val="100000"/>
              </a:lnSpc>
              <a:spcBef>
                <a:spcPts val="1000"/>
              </a:spcBef>
              <a:spcAft>
                <a:spcPts val="1800"/>
              </a:spcAft>
              <a:buSzPct val="60000"/>
              <a:tabLst>
                <a:tab pos="355600" algn="l"/>
              </a:tabLst>
            </a:pPr>
            <a:r>
              <a:rPr lang="fr-FR" sz="2800" b="1" dirty="0">
                <a:solidFill>
                  <a:srgbClr val="0A8867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Renouvellement des ateliers et commissions</a:t>
            </a:r>
          </a:p>
        </p:txBody>
      </p:sp>
      <p:sp>
        <p:nvSpPr>
          <p:cNvPr id="5" name="CustomShape 1">
            <a:extLst>
              <a:ext uri="{FF2B5EF4-FFF2-40B4-BE49-F238E27FC236}">
                <a16:creationId xmlns:a16="http://schemas.microsoft.com/office/drawing/2014/main" id="{6BF76858-BA7C-2494-2BC3-CC0CAD0E64FA}"/>
              </a:ext>
            </a:extLst>
          </p:cNvPr>
          <p:cNvSpPr/>
          <p:nvPr/>
        </p:nvSpPr>
        <p:spPr>
          <a:xfrm>
            <a:off x="1040940" y="-148545"/>
            <a:ext cx="8098560" cy="12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457200"/>
            <a:r>
              <a:rPr lang="fr-FR" sz="4400" b="1" spc="-1" dirty="0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Décisions</a:t>
            </a:r>
            <a:endParaRPr sz="4400" b="1" spc="-1" dirty="0">
              <a:solidFill>
                <a:srgbClr val="0066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49C2A5-FB3E-5104-E674-829DBF4B2A42}"/>
              </a:ext>
            </a:extLst>
          </p:cNvPr>
          <p:cNvSpPr txBox="1"/>
          <p:nvPr/>
        </p:nvSpPr>
        <p:spPr>
          <a:xfrm>
            <a:off x="316521" y="5117640"/>
            <a:ext cx="10374923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fr-FR" dirty="0"/>
              <a:t>La Présidente propose </a:t>
            </a:r>
          </a:p>
          <a:p>
            <a:pPr lvl="0"/>
            <a:r>
              <a:rPr lang="fr-FR" dirty="0"/>
              <a:t>-D’APPROUVER la liste des commissions et ateliers thématiques et de les mettre en œuvre en lien avec les référents.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2EC5C0F-AAAB-FC61-FC76-CCA2B740AF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850936"/>
              </p:ext>
            </p:extLst>
          </p:nvPr>
        </p:nvGraphicFramePr>
        <p:xfrm>
          <a:off x="316521" y="2354883"/>
          <a:ext cx="6949911" cy="1952625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474017">
                  <a:extLst>
                    <a:ext uri="{9D8B030D-6E8A-4147-A177-3AD203B41FA5}">
                      <a16:colId xmlns:a16="http://schemas.microsoft.com/office/drawing/2014/main" val="898292781"/>
                    </a:ext>
                  </a:extLst>
                </a:gridCol>
                <a:gridCol w="2957624">
                  <a:extLst>
                    <a:ext uri="{9D8B030D-6E8A-4147-A177-3AD203B41FA5}">
                      <a16:colId xmlns:a16="http://schemas.microsoft.com/office/drawing/2014/main" val="3218780603"/>
                    </a:ext>
                  </a:extLst>
                </a:gridCol>
                <a:gridCol w="2518270">
                  <a:extLst>
                    <a:ext uri="{9D8B030D-6E8A-4147-A177-3AD203B41FA5}">
                      <a16:colId xmlns:a16="http://schemas.microsoft.com/office/drawing/2014/main" val="1387056095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180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b="0" dirty="0">
                          <a:solidFill>
                            <a:srgbClr val="000000"/>
                          </a:solidFill>
                          <a:effectLst/>
                          <a:latin typeface="HelveticaNeueLT Std Lt"/>
                          <a:ea typeface="Calibri" panose="020F0502020204030204" pitchFamily="34" charset="0"/>
                          <a:cs typeface="HelveticaNeueLT Std Lt"/>
                        </a:rPr>
                        <a:t>Sujet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b="0" dirty="0">
                          <a:solidFill>
                            <a:srgbClr val="000000"/>
                          </a:solidFill>
                          <a:effectLst/>
                          <a:latin typeface="HelveticaNeueLT Std Lt"/>
                          <a:ea typeface="Calibri" panose="020F0502020204030204" pitchFamily="34" charset="0"/>
                          <a:cs typeface="HelveticaNeueLT Std Lt"/>
                        </a:rPr>
                        <a:t>Elu-e </a:t>
                      </a:r>
                      <a:r>
                        <a:rPr lang="fr-FR" sz="1800" b="0" dirty="0" err="1">
                          <a:solidFill>
                            <a:srgbClr val="000000"/>
                          </a:solidFill>
                          <a:effectLst/>
                          <a:latin typeface="HelveticaNeueLT Std Lt"/>
                          <a:ea typeface="Calibri" panose="020F0502020204030204" pitchFamily="34" charset="0"/>
                          <a:cs typeface="HelveticaNeueLT Std Lt"/>
                        </a:rPr>
                        <a:t>Référent-e</a:t>
                      </a:r>
                      <a:endParaRPr lang="fr-FR" sz="18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8784941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dirty="0">
                          <a:effectLst/>
                        </a:rPr>
                        <a:t>Atelier </a:t>
                      </a:r>
                      <a:endParaRPr lang="fr-FR" sz="180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b="0" dirty="0">
                          <a:effectLst/>
                        </a:rPr>
                        <a:t>Révision</a:t>
                      </a:r>
                      <a:endParaRPr lang="fr-FR" sz="18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b="0" dirty="0">
                          <a:effectLst/>
                        </a:rPr>
                        <a:t>Carine Vidal</a:t>
                      </a:r>
                      <a:endParaRPr lang="fr-FR" sz="1800" b="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6580663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Commission</a:t>
                      </a:r>
                      <a:endParaRPr lang="fr-FR" sz="180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dirty="0">
                          <a:effectLst/>
                        </a:rPr>
                        <a:t>Patrimoine culturel</a:t>
                      </a:r>
                      <a:endParaRPr lang="fr-FR" sz="180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dirty="0">
                          <a:effectLst/>
                        </a:rPr>
                        <a:t>Thierry Lagrange</a:t>
                      </a:r>
                      <a:endParaRPr lang="fr-FR" sz="180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72227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Commission</a:t>
                      </a:r>
                      <a:endParaRPr lang="fr-FR" sz="180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Finances</a:t>
                      </a:r>
                      <a:endParaRPr lang="fr-FR" sz="180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Thierry Lagrange</a:t>
                      </a:r>
                      <a:endParaRPr lang="fr-FR" sz="180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5747862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dirty="0">
                          <a:effectLst/>
                        </a:rPr>
                        <a:t>Commission</a:t>
                      </a:r>
                      <a:endParaRPr lang="fr-FR" sz="180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762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Marque Valeurs Parc</a:t>
                      </a:r>
                      <a:endParaRPr lang="fr-FR" sz="180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dirty="0">
                          <a:effectLst/>
                        </a:rPr>
                        <a:t>Thierry Leclerc</a:t>
                      </a:r>
                      <a:endParaRPr lang="fr-FR" sz="1800" dirty="0">
                        <a:solidFill>
                          <a:srgbClr val="000000"/>
                        </a:solidFill>
                        <a:effectLst/>
                        <a:latin typeface="HelveticaNeueLT Std Lt"/>
                        <a:ea typeface="Calibri" panose="020F0502020204030204" pitchFamily="34" charset="0"/>
                        <a:cs typeface="HelveticaNeueLT Std Lt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73505386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4AE738C1-99F5-B0CB-C6E3-E8A101B61FBA}"/>
              </a:ext>
            </a:extLst>
          </p:cNvPr>
          <p:cNvSpPr txBox="1"/>
          <p:nvPr/>
        </p:nvSpPr>
        <p:spPr>
          <a:xfrm>
            <a:off x="469652" y="4620241"/>
            <a:ext cx="5626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Inscription des volontaires aux ateliers et commissions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BA12985-7DF9-DD83-DD24-05D62D1F4954}"/>
              </a:ext>
            </a:extLst>
          </p:cNvPr>
          <p:cNvSpPr txBox="1"/>
          <p:nvPr/>
        </p:nvSpPr>
        <p:spPr>
          <a:xfrm>
            <a:off x="7842574" y="817030"/>
            <a:ext cx="4032905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37160" fontAlgn="base">
              <a:spcBef>
                <a:spcPts val="995"/>
              </a:spcBef>
              <a:buNone/>
            </a:pPr>
            <a:r>
              <a:rPr lang="fr-FR" b="1" kern="150" dirty="0">
                <a:effectLst/>
                <a:latin typeface="+mn-lt"/>
                <a:ea typeface="Times New Roman" panose="02020603050405020304" pitchFamily="18" charset="0"/>
                <a:cs typeface="Liberation Serif" panose="02020603050405020304" pitchFamily="18" charset="0"/>
              </a:rPr>
              <a:t>Un atelier </a:t>
            </a:r>
            <a:r>
              <a:rPr lang="fr-FR" sz="1600" kern="150" dirty="0">
                <a:effectLst/>
                <a:latin typeface="+mn-lt"/>
                <a:ea typeface="Times New Roman" panose="02020603050405020304" pitchFamily="18" charset="0"/>
                <a:cs typeface="Liberation Serif" panose="02020603050405020304" pitchFamily="18" charset="0"/>
              </a:rPr>
              <a:t>est créé pour répondre à un objectif spécifique (exemple : travailler sur un projet donné, préparer un évènementiel, définir un outil à destination des élus, …) circonscrit dans le temps. Un atelier qui voit son objectif atteint est clôturé. </a:t>
            </a:r>
            <a:endParaRPr lang="fr-FR" sz="1600" kern="15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B65BFAC-BF61-B498-8E5D-01A79E260F9C}"/>
              </a:ext>
            </a:extLst>
          </p:cNvPr>
          <p:cNvSpPr txBox="1"/>
          <p:nvPr/>
        </p:nvSpPr>
        <p:spPr>
          <a:xfrm>
            <a:off x="7888224" y="2844756"/>
            <a:ext cx="430377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HelveticaNeueLT Std Lt"/>
              </a:rPr>
              <a:t>La commission thématique </a:t>
            </a:r>
            <a:r>
              <a:rPr lang="fr-FR" sz="1600" dirty="0">
                <a:ea typeface="Calibri" panose="020F0502020204030204" pitchFamily="34" charset="0"/>
                <a:cs typeface="HelveticaNeueLT Std Lt"/>
              </a:rPr>
              <a:t>es</a:t>
            </a:r>
            <a:r>
              <a:rPr lang="fr-FR" sz="16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HelveticaNeueLT Std Lt"/>
              </a:rPr>
              <a:t>t un organe de réflexion</a:t>
            </a:r>
            <a:r>
              <a:rPr lang="fr-FR" sz="1600" dirty="0">
                <a:ea typeface="Calibri" panose="020F0502020204030204" pitchFamily="34" charset="0"/>
                <a:cs typeface="HelveticaNeueLT Std Lt"/>
              </a:rPr>
              <a:t> qui a </a:t>
            </a:r>
            <a:r>
              <a:rPr lang="fr-FR" sz="16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HelveticaNeueLT Std Lt"/>
              </a:rPr>
              <a:t>pour rôle d'alimenter le débat au sein du Parc et de mettre en œuvre des stratégies thématiques.  Pour cela, élus et techniciens peuvent être réunis 2 à 3 fois par an, en associant des personnes ressources pour assurer une vision transversale des enjeux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234828366"/>
      </p:ext>
    </p:extLst>
  </p:cSld>
  <p:clrMapOvr>
    <a:masterClrMapping/>
  </p:clrMapOvr>
</p:sld>
</file>

<file path=ppt/theme/theme1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èle PNR Monts Ardeche2024 avecc déclinaison.potx" id="{F9276E77-D1C9-419B-B77E-78883775B160}" vid="{2EB6B336-B5AD-428F-A21F-58C714DC7F1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mité syndical du 13 février 2025.potx" id="{263F2DB3-B2E3-458A-8AEB-C0995A694150}" vid="{28730C12-2BF0-4DA7-A2D7-795A97B3088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15866</TotalTime>
  <Words>576</Words>
  <Application>Microsoft Office PowerPoint</Application>
  <PresentationFormat>Grand écran</PresentationFormat>
  <Paragraphs>172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5" baseType="lpstr">
      <vt:lpstr>Aptos</vt:lpstr>
      <vt:lpstr>Aptos Display</vt:lpstr>
      <vt:lpstr>Aptos ExtraBold</vt:lpstr>
      <vt:lpstr>Arial</vt:lpstr>
      <vt:lpstr>Calibri</vt:lpstr>
      <vt:lpstr>Calibri Light</vt:lpstr>
      <vt:lpstr>HelveticaNeueLT Std Lt</vt:lpstr>
      <vt:lpstr>Times New Roman</vt:lpstr>
      <vt:lpstr>2_Thème Office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pnr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du compte administratif et préparation budgétaire</dc:title>
  <dc:creator>vsuzac</dc:creator>
  <cp:lastModifiedBy>PNR MA</cp:lastModifiedBy>
  <cp:revision>1981</cp:revision>
  <cp:lastPrinted>2026-10-12T14:28:09Z</cp:lastPrinted>
  <dcterms:created xsi:type="dcterms:W3CDTF">2010-02-19T10:30:30Z</dcterms:created>
  <dcterms:modified xsi:type="dcterms:W3CDTF">2026-10-20T08:23:20Z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ompany">
    <vt:lpwstr>pnr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15</vt:i4>
  </property>
  <property fmtid="{D5CDD505-2E9C-101B-9397-08002B2CF9AE}" pid="9" name="PresentationFormat">
    <vt:lpwstr>Affichage à l'écran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28</vt:i4>
  </property>
</Properties>
</file>